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13716000" cx="24377650"/>
  <p:notesSz cx="6858000" cy="9144000"/>
  <p:embeddedFontLst>
    <p:embeddedFont>
      <p:font typeface="Montserrat"/>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7.xml"/><Relationship Id="rId33" Type="http://schemas.openxmlformats.org/officeDocument/2006/relationships/font" Target="fonts/Lato-regular.fntdata"/><Relationship Id="rId10" Type="http://schemas.openxmlformats.org/officeDocument/2006/relationships/slide" Target="slides/slide6.xml"/><Relationship Id="rId32" Type="http://schemas.openxmlformats.org/officeDocument/2006/relationships/font" Target="fonts/Montserrat-boldItalic.fntdata"/><Relationship Id="rId13" Type="http://schemas.openxmlformats.org/officeDocument/2006/relationships/slide" Target="slides/slide9.xml"/><Relationship Id="rId35" Type="http://schemas.openxmlformats.org/officeDocument/2006/relationships/font" Target="fonts/Lato-italic.fntdata"/><Relationship Id="rId12" Type="http://schemas.openxmlformats.org/officeDocument/2006/relationships/slide" Target="slides/slide8.xml"/><Relationship Id="rId34" Type="http://schemas.openxmlformats.org/officeDocument/2006/relationships/font" Target="fonts/Lato-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Lato-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Montserrat"/>
              <a:buNone/>
              <a:defRPr b="0" i="0" sz="12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Montserrat"/>
              <a:buNone/>
              <a:defRPr b="0" i="0" sz="12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2400"/>
              <a:buFont typeface="Montserrat"/>
              <a:buNone/>
              <a:defRPr b="0" i="0" sz="24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Clr>
                <a:schemeClr val="dk1"/>
              </a:buClr>
              <a:buSzPts val="2400"/>
              <a:buFont typeface="Montserrat"/>
              <a:buNone/>
              <a:defRPr b="0" i="0" sz="24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Clr>
                <a:schemeClr val="dk1"/>
              </a:buClr>
              <a:buSzPts val="2400"/>
              <a:buFont typeface="Montserrat"/>
              <a:buNone/>
              <a:defRPr b="0" i="0" sz="24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Clr>
                <a:schemeClr val="dk1"/>
              </a:buClr>
              <a:buSzPts val="2400"/>
              <a:buFont typeface="Montserrat"/>
              <a:buNone/>
              <a:defRPr b="0" i="0" sz="24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Clr>
                <a:schemeClr val="dk1"/>
              </a:buClr>
              <a:buSzPts val="2400"/>
              <a:buFont typeface="Montserrat"/>
              <a:buNone/>
              <a:defRPr b="0" i="0" sz="24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Montserrat"/>
              <a:buNone/>
              <a:defRPr b="0" i="0" sz="12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Montserra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firmai/deltapy" TargetMode="External"/><Relationship Id="rId3" Type="http://schemas.openxmlformats.org/officeDocument/2006/relationships/hyperlink" Target="https://www.linkedin.com/feed/update/urn:li:activity:6536584782040580096" TargetMode="External"/><Relationship Id="rId4" Type="http://schemas.openxmlformats.org/officeDocument/2006/relationships/hyperlink" Target="https://www.lyrn.ai/2019/01/29/identifying-and-correcting-label-bias-in-machine-learning/?fbclid=IwAR0ojFVuFZto8Qp0Ox3qqAxKEsuiU9pXE8jCfzm6krRfZWWIhX__51M84TQ" TargetMode="External"/><Relationship Id="rId5" Type="http://schemas.openxmlformats.org/officeDocument/2006/relationships/hyperlink" Target="https://res.mdpi.com/applsci/applsci-08-00815/article_deploy/applsci-08-00815.pdf?filename=&amp;attachment=1" TargetMode="External"/><Relationship Id="rId6" Type="http://schemas.openxmlformats.org/officeDocument/2006/relationships/hyperlink" Target="https://divamgupta.com/unsupervised-learning/semi-supervised-learning/2019/05/31/introduction-to-virtual-adversarial-training.html" TargetMode="External"/><Relationship Id="rId7" Type="http://schemas.openxmlformats.org/officeDocument/2006/relationships/hyperlink" Target="https://bair.berkeley.edu/blog/2019/06/07/data_aug/" TargetMode="External"/><Relationship Id="rId8" Type="http://schemas.openxmlformats.org/officeDocument/2006/relationships/hyperlink" Target="https://arxiv.org/pdf/1902.10275.pdf"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 name="Shape 15"/>
        <p:cNvGrpSpPr/>
        <p:nvPr/>
      </p:nvGrpSpPr>
      <p:grpSpPr>
        <a:xfrm>
          <a:off x="0" y="0"/>
          <a:ext cx="0" cy="0"/>
          <a:chOff x="0" y="0"/>
          <a:chExt cx="0" cy="0"/>
        </a:xfrm>
      </p:grpSpPr>
      <p:sp>
        <p:nvSpPr>
          <p:cNvPr id="16" name="Google Shape;16;g34b3d7253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7" name="Google Shape;17;g34b3d7253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47dc5759b6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31" name="Google Shape;131;g47dc5759b6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47dc5759b6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rPr lang="en-US"/>
              <a:t>with respect to the complexity of the model!</a:t>
            </a:r>
            <a:endParaRPr b="0" i="0" sz="2400" u="none" cap="none" strike="noStrike">
              <a:solidFill>
                <a:schemeClr val="dk1"/>
              </a:solidFill>
              <a:latin typeface="Montserrat"/>
              <a:ea typeface="Montserrat"/>
              <a:cs typeface="Montserrat"/>
              <a:sym typeface="Montserrat"/>
            </a:endParaRPr>
          </a:p>
        </p:txBody>
      </p:sp>
      <p:sp>
        <p:nvSpPr>
          <p:cNvPr id="138" name="Google Shape;138;g47dc5759b6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47dc5759b6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46" name="Google Shape;146;g47dc5759b6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4b7a9bdee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56" name="Google Shape;156;g4b7a9bdee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47dc5759b6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66" name="Google Shape;166;g47dc5759b6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47dc5759b6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rPr lang="en-US"/>
              <a:t>Transformations MUST fall inside the data distribution - at least to respect it’s constraints!!!</a:t>
            </a:r>
            <a:endParaRPr b="0" i="0" sz="2400" u="none" cap="none" strike="noStrike">
              <a:solidFill>
                <a:schemeClr val="dk1"/>
              </a:solidFill>
              <a:latin typeface="Montserrat"/>
              <a:ea typeface="Montserrat"/>
              <a:cs typeface="Montserrat"/>
              <a:sym typeface="Montserrat"/>
            </a:endParaRPr>
          </a:p>
        </p:txBody>
      </p:sp>
      <p:sp>
        <p:nvSpPr>
          <p:cNvPr id="175" name="Google Shape;175;g47dc5759b6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4b89eabce2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rPr lang="en-US"/>
              <a:t>Transformations MUST fall inside the data distribution - at least to respect it’s constraints!!!</a:t>
            </a:r>
            <a:endParaRPr b="0" i="0" sz="2400" u="none" cap="none" strike="noStrike">
              <a:solidFill>
                <a:schemeClr val="dk1"/>
              </a:solidFill>
              <a:latin typeface="Montserrat"/>
              <a:ea typeface="Montserrat"/>
              <a:cs typeface="Montserrat"/>
              <a:sym typeface="Montserrat"/>
            </a:endParaRPr>
          </a:p>
        </p:txBody>
      </p:sp>
      <p:sp>
        <p:nvSpPr>
          <p:cNvPr id="185" name="Google Shape;185;g4b89eabce2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4ddb81a34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96" name="Google Shape;196;g4ddb81a348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47dc5759b6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205" name="Google Shape;205;g47dc5759b6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47dc5759b6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214" name="Google Shape;214;g47dc5759b6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4b3d72535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52" name="Google Shape;52;g34b3d72535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47dc5759b6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a:p>
        </p:txBody>
      </p:sp>
      <p:sp>
        <p:nvSpPr>
          <p:cNvPr id="224" name="Google Shape;224;g47dc5759b6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47dc5759b6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233" name="Google Shape;233;g47dc5759b6_0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5a54fd5b5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242" name="Google Shape;242;g5a54fd5b5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5a54fd5b5e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251" name="Google Shape;251;g5a54fd5b5e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c53605bc6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US"/>
              <a:t>Feature engineering as data augmentation, see the view of </a:t>
            </a:r>
            <a:r>
              <a:rPr lang="en-US" u="sng">
                <a:solidFill>
                  <a:schemeClr val="hlink"/>
                </a:solidFill>
                <a:hlinkClick r:id="rId2"/>
              </a:rPr>
              <a:t>https://github.com/firmai/deltapy</a:t>
            </a:r>
            <a:r>
              <a:rPr lang="en-US"/>
              <a:t> </a:t>
            </a:r>
            <a:endParaRPr/>
          </a:p>
          <a:p>
            <a:pPr indent="0" lvl="0" marL="0" rtl="0" algn="l">
              <a:spcBef>
                <a:spcPts val="0"/>
              </a:spcBef>
              <a:spcAft>
                <a:spcPts val="0"/>
              </a:spcAft>
              <a:buClr>
                <a:schemeClr val="dk2"/>
              </a:buClr>
              <a:buSzPts val="1100"/>
              <a:buFont typeface="Arial"/>
              <a:buNone/>
            </a:pPr>
            <a:r>
              <a:rPr lang="en-US" u="sng">
                <a:solidFill>
                  <a:schemeClr val="hlink"/>
                </a:solidFill>
                <a:hlinkClick r:id="rId3"/>
              </a:rPr>
              <a:t>https://www.linkedin.com/feed/update/urn:li:activity:6536584782040580096</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US" sz="3000" u="sng">
                <a:solidFill>
                  <a:schemeClr val="accent5"/>
                </a:solidFill>
                <a:hlinkClick r:id="rId4">
                  <a:extLst>
                    <a:ext uri="{A12FA001-AC4F-418D-AE19-62706E023703}">
                      <ahyp:hlinkClr val="tx"/>
                    </a:ext>
                  </a:extLst>
                </a:hlinkClick>
              </a:rPr>
              <a:t>https://www.lyrn.ai/2019/01/29/identifying-and-correcting-label-bias-in-machine-learning/</a:t>
            </a:r>
            <a:endParaRPr sz="3000">
              <a:solidFill>
                <a:schemeClr val="dk2"/>
              </a:solidFill>
            </a:endParaRPr>
          </a:p>
          <a:p>
            <a:pPr indent="0" lvl="0" marL="0" rtl="0" algn="l">
              <a:spcBef>
                <a:spcPts val="0"/>
              </a:spcBef>
              <a:spcAft>
                <a:spcPts val="0"/>
              </a:spcAft>
              <a:buClr>
                <a:schemeClr val="dk2"/>
              </a:buClr>
              <a:buSzPts val="1100"/>
              <a:buFont typeface="Arial"/>
              <a:buNone/>
            </a:pPr>
            <a:r>
              <a:t/>
            </a:r>
            <a:endParaRPr sz="3000">
              <a:solidFill>
                <a:schemeClr val="dk2"/>
              </a:solidFill>
            </a:endParaRPr>
          </a:p>
          <a:p>
            <a:pPr indent="0" lvl="0" marL="0" rtl="0" algn="l">
              <a:spcBef>
                <a:spcPts val="0"/>
              </a:spcBef>
              <a:spcAft>
                <a:spcPts val="0"/>
              </a:spcAft>
              <a:buClr>
                <a:schemeClr val="dk2"/>
              </a:buClr>
              <a:buSzPts val="1100"/>
              <a:buFont typeface="Arial"/>
              <a:buNone/>
            </a:pPr>
            <a:r>
              <a:rPr lang="en-US" sz="3000">
                <a:solidFill>
                  <a:schemeClr val="dk2"/>
                </a:solidFill>
              </a:rPr>
              <a:t>Class imbalance ensemble learning based on margin theory </a:t>
            </a:r>
            <a:endParaRPr sz="3000">
              <a:solidFill>
                <a:schemeClr val="dk2"/>
              </a:solidFill>
            </a:endParaRPr>
          </a:p>
          <a:p>
            <a:pPr indent="0" lvl="0" marL="0" rtl="0" algn="l">
              <a:spcBef>
                <a:spcPts val="0"/>
              </a:spcBef>
              <a:spcAft>
                <a:spcPts val="0"/>
              </a:spcAft>
              <a:buClr>
                <a:schemeClr val="dk2"/>
              </a:buClr>
              <a:buSzPts val="1100"/>
              <a:buFont typeface="Arial"/>
              <a:buNone/>
            </a:pPr>
            <a:r>
              <a:rPr lang="en-US" sz="3000" u="sng">
                <a:solidFill>
                  <a:schemeClr val="accent5"/>
                </a:solidFill>
                <a:hlinkClick r:id="rId5">
                  <a:extLst>
                    <a:ext uri="{A12FA001-AC4F-418D-AE19-62706E023703}">
                      <ahyp:hlinkClr val="tx"/>
                    </a:ext>
                  </a:extLst>
                </a:hlinkClick>
              </a:rPr>
              <a:t>https://res.mdpi.com/applsci/applsci-08-00815/article_deploy/applsci-08-00815.pdf?filename=&amp;attachment=1</a:t>
            </a:r>
            <a:endParaRPr sz="3000">
              <a:solidFill>
                <a:schemeClr val="dk2"/>
              </a:solidFill>
            </a:endParaRPr>
          </a:p>
          <a:p>
            <a:pPr indent="0" lvl="0" marL="0" rtl="0" algn="l">
              <a:spcBef>
                <a:spcPts val="0"/>
              </a:spcBef>
              <a:spcAft>
                <a:spcPts val="0"/>
              </a:spcAft>
              <a:buClr>
                <a:schemeClr val="dk2"/>
              </a:buClr>
              <a:buSzPts val="1100"/>
              <a:buFont typeface="Arial"/>
              <a:buNone/>
            </a:pPr>
            <a:r>
              <a:t/>
            </a:r>
            <a:endParaRPr sz="3000">
              <a:solidFill>
                <a:schemeClr val="dk2"/>
              </a:solidFill>
            </a:endParaRPr>
          </a:p>
          <a:p>
            <a:pPr indent="0" lvl="0" marL="0" rtl="0" algn="l">
              <a:spcBef>
                <a:spcPts val="0"/>
              </a:spcBef>
              <a:spcAft>
                <a:spcPts val="0"/>
              </a:spcAft>
              <a:buClr>
                <a:schemeClr val="dk2"/>
              </a:buClr>
              <a:buSzPts val="1100"/>
              <a:buFont typeface="Arial"/>
              <a:buNone/>
            </a:pPr>
            <a:r>
              <a:rPr lang="en-US" sz="1100" u="sng">
                <a:solidFill>
                  <a:schemeClr val="hlink"/>
                </a:solidFill>
                <a:latin typeface="Arial"/>
                <a:ea typeface="Arial"/>
                <a:cs typeface="Arial"/>
                <a:sym typeface="Arial"/>
                <a:hlinkClick r:id="rId6"/>
              </a:rPr>
              <a:t>https://divamgupta.com/unsupervised-learning/semi-supervised-learning/2019/05/31/introduction-to-virtual-adversarial-training.html</a:t>
            </a:r>
            <a:endParaRPr sz="3000">
              <a:solidFill>
                <a:schemeClr val="dk2"/>
              </a:solidFill>
            </a:endParaRPr>
          </a:p>
          <a:p>
            <a:pPr indent="0" lvl="0" marL="0" rtl="0" algn="l">
              <a:spcBef>
                <a:spcPts val="0"/>
              </a:spcBef>
              <a:spcAft>
                <a:spcPts val="0"/>
              </a:spcAft>
              <a:buClr>
                <a:schemeClr val="dk2"/>
              </a:buClr>
              <a:buSzPts val="1100"/>
              <a:buFont typeface="Arial"/>
              <a:buNone/>
            </a:pPr>
            <a:r>
              <a:rPr lang="en-US" sz="1100" u="sng">
                <a:solidFill>
                  <a:schemeClr val="hlink"/>
                </a:solidFill>
                <a:latin typeface="Arial"/>
                <a:ea typeface="Arial"/>
                <a:cs typeface="Arial"/>
                <a:sym typeface="Arial"/>
                <a:hlinkClick r:id="rId7"/>
              </a:rPr>
              <a:t>https://bair.berkeley.edu/blog/2019/06/07/data_aug/</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US"/>
              <a:t>data valuation </a:t>
            </a:r>
            <a:r>
              <a:rPr lang="en-US" sz="1100" u="sng">
                <a:solidFill>
                  <a:schemeClr val="hlink"/>
                </a:solidFill>
                <a:latin typeface="Arial"/>
                <a:ea typeface="Arial"/>
                <a:cs typeface="Arial"/>
                <a:sym typeface="Arial"/>
                <a:hlinkClick r:id="rId8"/>
              </a:rPr>
              <a:t>https://arxiv.org/pdf/1902.10275.pdf</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US"/>
              <a:t>robust classifier http://gradsci.org/robust_apps?fbclid=IwAR1Aary1M4nMuMScD4yByu6r0SpPUhn0ZtisJTCEK69s5G5z_cIAp1qCeE4</a:t>
            </a:r>
            <a:endParaRPr/>
          </a:p>
        </p:txBody>
      </p:sp>
      <p:sp>
        <p:nvSpPr>
          <p:cNvPr id="260" name="Google Shape;260;g3c53605bc6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4b3d72535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64" name="Google Shape;64;g34b3d72535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47dc5759b6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73" name="Google Shape;73;g47dc5759b6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47dc5759b6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81" name="Google Shape;81;g47dc5759b6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47dc5759b6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90" name="Google Shape;90;g47dc5759b6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47dc5759b6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t/>
            </a:r>
            <a:endParaRPr b="0" i="0" sz="2400" u="none" cap="none" strike="noStrike">
              <a:solidFill>
                <a:schemeClr val="dk1"/>
              </a:solidFill>
              <a:latin typeface="Montserrat"/>
              <a:ea typeface="Montserrat"/>
              <a:cs typeface="Montserrat"/>
              <a:sym typeface="Montserrat"/>
            </a:endParaRPr>
          </a:p>
        </p:txBody>
      </p:sp>
      <p:sp>
        <p:nvSpPr>
          <p:cNvPr id="104" name="Google Shape;104;g47dc5759b6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47dc5759b6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rPr lang="en-US"/>
              <a:t>THINK! We are doing something with the data distribution!</a:t>
            </a:r>
            <a:endParaRPr b="0" i="0" sz="2400" u="none" cap="none" strike="noStrike">
              <a:solidFill>
                <a:schemeClr val="dk1"/>
              </a:solidFill>
              <a:latin typeface="Montserrat"/>
              <a:ea typeface="Montserrat"/>
              <a:cs typeface="Montserrat"/>
              <a:sym typeface="Montserrat"/>
            </a:endParaRPr>
          </a:p>
        </p:txBody>
      </p:sp>
      <p:sp>
        <p:nvSpPr>
          <p:cNvPr id="113" name="Google Shape;113;g47dc5759b6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47dc5759b6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400"/>
              <a:buFont typeface="Montserrat"/>
              <a:buNone/>
            </a:pPr>
            <a:r>
              <a:rPr lang="en-US"/>
              <a:t>Don’t be mislead, we only need 1 gauss / feature</a:t>
            </a:r>
            <a:endParaRPr b="0" i="0" sz="2400" u="none" cap="none" strike="noStrike">
              <a:solidFill>
                <a:schemeClr val="dk1"/>
              </a:solidFill>
              <a:latin typeface="Montserrat"/>
              <a:ea typeface="Montserrat"/>
              <a:cs typeface="Montserrat"/>
              <a:sym typeface="Montserrat"/>
            </a:endParaRPr>
          </a:p>
        </p:txBody>
      </p:sp>
      <p:sp>
        <p:nvSpPr>
          <p:cNvPr id="122" name="Google Shape;122;g47dc5759b6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rot="-5400000">
            <a:off x="22733267" y="767871"/>
            <a:ext cx="521206" cy="523914"/>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Montserrat"/>
              <a:ea typeface="Montserrat"/>
              <a:cs typeface="Montserrat"/>
              <a:sym typeface="Montserrat"/>
            </a:endParaRPr>
          </a:p>
        </p:txBody>
      </p:sp>
      <p:sp>
        <p:nvSpPr>
          <p:cNvPr id="11" name="Google Shape;11;p1"/>
          <p:cNvSpPr txBox="1"/>
          <p:nvPr>
            <p:ph idx="1" type="body"/>
          </p:nvPr>
        </p:nvSpPr>
        <p:spPr>
          <a:xfrm>
            <a:off x="1675964" y="3651250"/>
            <a:ext cx="21025723" cy="8702676"/>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2000"/>
              </a:spcBef>
              <a:spcAft>
                <a:spcPts val="0"/>
              </a:spcAft>
              <a:buClr>
                <a:schemeClr val="dk1"/>
              </a:buClr>
              <a:buSzPts val="4800"/>
              <a:buFont typeface="Arial"/>
              <a:buNone/>
              <a:defRPr b="0" i="0" sz="4800" u="none" cap="none" strike="noStrike">
                <a:solidFill>
                  <a:schemeClr val="dk1"/>
                </a:solidFill>
                <a:latin typeface="Montserrat"/>
                <a:ea typeface="Montserrat"/>
                <a:cs typeface="Montserrat"/>
                <a:sym typeface="Montserrat"/>
              </a:defRPr>
            </a:lvl1pPr>
            <a:lvl2pPr indent="-228600" lvl="1" marL="914400"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Montserrat"/>
                <a:ea typeface="Montserrat"/>
                <a:cs typeface="Montserrat"/>
                <a:sym typeface="Montserrat"/>
              </a:defRPr>
            </a:lvl2pPr>
            <a:lvl3pPr indent="-228600" lvl="2" marL="1371600"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a:ea typeface="Montserrat"/>
                <a:cs typeface="Montserrat"/>
                <a:sym typeface="Montserrat"/>
              </a:defRPr>
            </a:lvl3pPr>
            <a:lvl4pPr indent="-228600" lvl="3" marL="182880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4pPr>
            <a:lvl5pPr indent="-228600" lvl="4" marL="228600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a:ea typeface="Lato"/>
                <a:cs typeface="Lato"/>
                <a:sym typeface="Lato"/>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a:ea typeface="Lato"/>
                <a:cs typeface="Lato"/>
                <a:sym typeface="Lato"/>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a:ea typeface="Lato"/>
                <a:cs typeface="Lato"/>
                <a:sym typeface="Lato"/>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a:ea typeface="Lato"/>
                <a:cs typeface="Lato"/>
                <a:sym typeface="Lato"/>
              </a:defRPr>
            </a:lvl9pPr>
          </a:lstStyle>
          <a:p/>
        </p:txBody>
      </p:sp>
      <p:sp>
        <p:nvSpPr>
          <p:cNvPr id="12" name="Google Shape;12;p1"/>
          <p:cNvSpPr txBox="1"/>
          <p:nvPr/>
        </p:nvSpPr>
        <p:spPr>
          <a:xfrm>
            <a:off x="22587452" y="769885"/>
            <a:ext cx="786000" cy="461700"/>
          </a:xfrm>
          <a:prstGeom prst="rect">
            <a:avLst/>
          </a:prstGeom>
          <a:noFill/>
          <a:ln>
            <a:noFill/>
          </a:ln>
        </p:spPr>
        <p:txBody>
          <a:bodyPr anchorCtr="0" anchor="t" bIns="91400" lIns="182825" spcFirstLastPara="1" rIns="182825" wrap="square" tIns="91400">
            <a:noAutofit/>
          </a:bodyPr>
          <a:lstStyle/>
          <a:p>
            <a:pPr indent="0" lvl="0" marL="0" marR="0" rtl="0" algn="ctr">
              <a:lnSpc>
                <a:spcPct val="100000"/>
              </a:lnSpc>
              <a:spcBef>
                <a:spcPts val="0"/>
              </a:spcBef>
              <a:spcAft>
                <a:spcPts val="0"/>
              </a:spcAft>
              <a:buClr>
                <a:schemeClr val="lt1"/>
              </a:buClr>
              <a:buSzPts val="450"/>
              <a:buFont typeface="Montserrat"/>
              <a:buNone/>
            </a:pPr>
            <a:fld id="{00000000-1234-1234-1234-123412341234}" type="slidenum">
              <a:rPr b="0" i="0" lang="en-US" sz="1800" u="none" cap="none" strike="noStrike">
                <a:solidFill>
                  <a:schemeClr val="lt1"/>
                </a:solidFill>
                <a:latin typeface="Montserrat"/>
                <a:ea typeface="Montserrat"/>
                <a:cs typeface="Montserrat"/>
                <a:sym typeface="Montserrat"/>
              </a:rPr>
              <a:t>‹#›</a:t>
            </a:fld>
            <a:r>
              <a:rPr b="0" i="0" lang="en-US" sz="1800" u="none" cap="none" strike="noStrike">
                <a:solidFill>
                  <a:schemeClr val="lt1"/>
                </a:solidFill>
                <a:latin typeface="Montserrat"/>
                <a:ea typeface="Montserrat"/>
                <a:cs typeface="Montserrat"/>
                <a:sym typeface="Montserrat"/>
              </a:rPr>
              <a:t>  </a:t>
            </a:r>
            <a:endParaRPr/>
          </a:p>
        </p:txBody>
      </p:sp>
      <p:sp>
        <p:nvSpPr>
          <p:cNvPr id="13" name="Google Shape;13;p1"/>
          <p:cNvSpPr txBox="1"/>
          <p:nvPr>
            <p:ph type="title"/>
          </p:nvPr>
        </p:nvSpPr>
        <p:spPr>
          <a:xfrm>
            <a:off x="1676400" y="730250"/>
            <a:ext cx="21024849" cy="2651125"/>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6000"/>
              <a:buFont typeface="Montserrat"/>
              <a:buNone/>
              <a:defRPr b="0" i="0" sz="6000" u="none" cap="none" strike="noStrike">
                <a:solidFill>
                  <a:schemeClr val="dk1"/>
                </a:solidFill>
                <a:latin typeface="Montserrat"/>
                <a:ea typeface="Montserrat"/>
                <a:cs typeface="Montserrat"/>
                <a:sym typeface="Montserrat"/>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 accent1="accent1" accent2="accent2" accent3="accent3" accent4="accent4" accent5="accent5" accent6="accent6" bg1="lt1" bg2="dk2" tx1="dk1" tx2="lt2" folHlink="folHlink" hlink="hlink"/>
  <p:sldLayoutIdLst>
    <p:sldLayoutId id="214748364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en.wikipedia.org/wiki/Overfitting" TargetMode="Externa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phys.org/news/2018-10-big-problem-small-approach.html" TargetMode="External"/><Relationship Id="rId4" Type="http://schemas.openxmlformats.org/officeDocument/2006/relationships/hyperlink" Target="https://en.wikipedia.org/wiki/Regularization_(mathematics)" TargetMode="External"/><Relationship Id="rId9" Type="http://schemas.openxmlformats.org/officeDocument/2006/relationships/image" Target="../media/image1.jpg"/><Relationship Id="rId5" Type="http://schemas.openxmlformats.org/officeDocument/2006/relationships/hyperlink" Target="https://en.wikipedia.org/wiki/Cross-validation_(statistics)" TargetMode="External"/><Relationship Id="rId6" Type="http://schemas.openxmlformats.org/officeDocument/2006/relationships/hyperlink" Target="https://www.cs.uic.edu/~liub/NSF/PSC-IIS-0307239.html" TargetMode="External"/><Relationship Id="rId7" Type="http://schemas.openxmlformats.org/officeDocument/2006/relationships/image" Target="../media/image16.png"/><Relationship Id="rId8"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machinelearningmastery.com/impact-of-dataset-size-on-deep-learning-model-skill-and-performance-estimates/" TargetMode="External"/><Relationship Id="rId4" Type="http://schemas.openxmlformats.org/officeDocument/2006/relationships/image" Target="../media/image29.png"/><Relationship Id="rId5"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medium.com/nanonets/how-to-use-deep-learning-when-you-have-limited-data-part-2-data-augmentation-c26971dc8ced" TargetMode="External"/><Relationship Id="rId4" Type="http://schemas.openxmlformats.org/officeDocument/2006/relationships/hyperlink" Target="https://arxiv.org/pdf/1712.04440.pdf" TargetMode="External"/><Relationship Id="rId10" Type="http://schemas.openxmlformats.org/officeDocument/2006/relationships/image" Target="../media/image27.png"/><Relationship Id="rId9" Type="http://schemas.openxmlformats.org/officeDocument/2006/relationships/image" Target="../media/image24.png"/><Relationship Id="rId5" Type="http://schemas.openxmlformats.org/officeDocument/2006/relationships/hyperlink" Target="https://arxiv.org/pdf/1712.04440.pdf" TargetMode="External"/><Relationship Id="rId6" Type="http://schemas.openxmlformats.org/officeDocument/2006/relationships/hyperlink" Target="https://arxiv.org/pdf/1712.04440.pdf" TargetMode="External"/><Relationship Id="rId7" Type="http://schemas.openxmlformats.org/officeDocument/2006/relationships/hyperlink" Target="https://academic.oup.com/nsr/article-pdf/5/1/44/24164438/nwx106.pdf" TargetMode="External"/><Relationship Id="rId8" Type="http://schemas.openxmlformats.org/officeDocument/2006/relationships/hyperlink" Target="https://towardsdatascience.com/the-quiet-semi-supervised-revolution-edec1e9ad8c"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arxiv.org/abs/1710.09412" TargetMode="External"/><Relationship Id="rId4" Type="http://schemas.openxmlformats.org/officeDocument/2006/relationships/hyperlink" Target="https://www.inference.vc/mixup-data-dependent-data-augmentation/" TargetMode="External"/><Relationship Id="rId5" Type="http://schemas.openxmlformats.org/officeDocument/2006/relationships/image" Target="../media/image28.png"/><Relationship Id="rId6"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arxiv.org/pdf/1811.10959v1.pdf" TargetMode="Externa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hyperlink" Target="http://ruder.io/transfer-learning/" TargetMode="External"/><Relationship Id="rId5" Type="http://schemas.openxmlformats.org/officeDocument/2006/relationships/hyperlink" Target="https://arxiv.org/abs/1711.00648" TargetMode="External"/><Relationship Id="rId6" Type="http://schemas.openxmlformats.org/officeDocument/2006/relationships/hyperlink" Target="https://arxiv.org/abs/1710.09412"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arxiv.org/abs/1808.06671" TargetMode="External"/><Relationship Id="rId4" Type="http://schemas.openxmlformats.org/officeDocument/2006/relationships/hyperlink" Target="https://blog.openai.com/adversarial-example-research/" TargetMode="External"/><Relationship Id="rId11" Type="http://schemas.openxmlformats.org/officeDocument/2006/relationships/image" Target="../media/image39.png"/><Relationship Id="rId10" Type="http://schemas.openxmlformats.org/officeDocument/2006/relationships/hyperlink" Target="https://blog.ml.cmu.edu/2019/03/29/building-machine-learning-models-via-comparisons/" TargetMode="External"/><Relationship Id="rId12" Type="http://schemas.openxmlformats.org/officeDocument/2006/relationships/image" Target="../media/image31.jpg"/><Relationship Id="rId9" Type="http://schemas.openxmlformats.org/officeDocument/2006/relationships/hyperlink" Target="https://en.wikipedia.org/wiki/Active_learning_(machine_learning)" TargetMode="External"/><Relationship Id="rId5" Type="http://schemas.openxmlformats.org/officeDocument/2006/relationships/hyperlink" Target="https://modal-python.readthedocs.io/en/latest/content/examples/Keras_integration.html" TargetMode="External"/><Relationship Id="rId6" Type="http://schemas.openxmlformats.org/officeDocument/2006/relationships/hyperlink" Target="https://www.mturk.com/mturk/welcome" TargetMode="External"/><Relationship Id="rId7" Type="http://schemas.openxmlformats.org/officeDocument/2006/relationships/hyperlink" Target="https://www.crowdflower.com/" TargetMode="External"/><Relationship Id="rId8" Type="http://schemas.openxmlformats.org/officeDocument/2006/relationships/hyperlink" Target="https://en.wikipedia.org/wiki/Online_machine_learn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www.linkedin.com/in/levente-szabados-76334728/" TargetMode="External"/><Relationship Id="rId4" Type="http://schemas.openxmlformats.org/officeDocument/2006/relationships/image" Target="../media/image6.jpg"/><Relationship Id="rId5" Type="http://schemas.openxmlformats.org/officeDocument/2006/relationships/image" Target="../media/image10.png"/><Relationship Id="rId6"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jp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jpg"/><Relationship Id="rId4" Type="http://schemas.openxmlformats.org/officeDocument/2006/relationships/image" Target="../media/image43.jpg"/><Relationship Id="rId5" Type="http://schemas.openxmlformats.org/officeDocument/2006/relationships/hyperlink" Target="https://www.youtube.com/watch?v=G7E62KvI_h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arxiv.org/abs/1812.05159" TargetMode="External"/><Relationship Id="rId4" Type="http://schemas.openxmlformats.org/officeDocument/2006/relationships/hyperlink" Target="https://crazyoscarchang.github.io/2019/02/16/seven-myths-in-machine-learning-research/#myth-4" TargetMode="External"/><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arxiv.org/pdf/1803.03635.pdf" TargetMode="External"/><Relationship Id="rId4" Type="http://schemas.openxmlformats.org/officeDocument/2006/relationships/hyperlink" Target="https://eng.uber.com/deconstructing-lottery-tickets/" TargetMode="External"/><Relationship Id="rId5"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image" Target="../media/image36.jpg"/><Relationship Id="rId8"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trends.google.com/trends/explore?date=2008-01-01%202018-11-11&amp;geo=US&amp;q=%2Fm%2F0bs2j8q" TargetMode="External"/><Relationship Id="rId4" Type="http://schemas.openxmlformats.org/officeDocument/2006/relationships/hyperlink" Target="https://www.chrisstucchio.com/blog/2013/hadoop_hatred.html" TargetMode="External"/><Relationship Id="rId5" Type="http://schemas.openxmlformats.org/officeDocument/2006/relationships/image" Target="../media/image13.jp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iopscience.iop.org/article/10.1088/1742-6596/892/1/012016/pdf"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www.researchgate.net/publication/265116459_Classification_in_Imbalanced_Datasets" TargetMode="External"/><Relationship Id="rId4" Type="http://schemas.openxmlformats.org/officeDocument/2006/relationships/image" Target="../media/image2.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hyperlink" Target="https://cling.csd.uwo.ca/papers/cost_sensitive.pdf" TargetMode="External"/><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hyperlink" Target="https://stats.stackexchange.com/questions/351638/random-sampling-methods-for-handling-class-imbalanc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hyperlink" Target="https://medium.com/coinmonks/smote-and-adasyn-handling-imbalanced-data-set-34f5223e167" TargetMode="External"/><Relationship Id="rId5" Type="http://schemas.openxmlformats.org/officeDocument/2006/relationships/hyperlink" Target="https://arxiv.org/pdf/1811.00972.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pdfs.semanticscholar.org/d2c6/975da8ebbdf3db01f6614b750aa75f6501fd.pdf" TargetMode="External"/><Relationship Id="rId4" Type="http://schemas.openxmlformats.org/officeDocument/2006/relationships/hyperlink" Target="https://www.coursera.org/lecture/machine-learning/anomaly-detection-using-the-multivariate-gaussian-distribution-DnNr9" TargetMode="External"/><Relationship Id="rId5" Type="http://schemas.openxmlformats.org/officeDocument/2006/relationships/hyperlink" Target="https://www.ritchieng.com/machine-learning-anomaly-detection/" TargetMode="External"/><Relationship Id="rId6" Type="http://schemas.openxmlformats.org/officeDocument/2006/relationships/hyperlink" Target="https://scikit-learn.org/stable/modules/svm.html#svm-outlier-detection" TargetMode="External"/><Relationship Id="rId7" Type="http://schemas.openxmlformats.org/officeDocument/2006/relationships/hyperlink" Target="https://scikit-learn.org/stable/modules/generated/sklearn.ensemble.IsolationForest.html" TargetMode="External"/><Relationship Id="rId8"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3">
            <a:alphaModFix/>
          </a:blip>
          <a:srcRect b="7221" l="0" r="0" t="7221"/>
          <a:stretch/>
        </p:blipFill>
        <p:spPr>
          <a:xfrm>
            <a:off x="0" y="0"/>
            <a:ext cx="24377650" cy="13715999"/>
          </a:xfrm>
          <a:prstGeom prst="rect">
            <a:avLst/>
          </a:prstGeom>
          <a:noFill/>
          <a:ln>
            <a:noFill/>
          </a:ln>
        </p:spPr>
      </p:pic>
      <p:sp>
        <p:nvSpPr>
          <p:cNvPr id="20" name="Google Shape;20;p3"/>
          <p:cNvSpPr/>
          <p:nvPr/>
        </p:nvSpPr>
        <p:spPr>
          <a:xfrm>
            <a:off x="-8412" y="6775"/>
            <a:ext cx="24377700" cy="13716000"/>
          </a:xfrm>
          <a:prstGeom prst="rect">
            <a:avLst/>
          </a:prstGeom>
          <a:solidFill>
            <a:schemeClr val="lt1">
              <a:alpha val="9333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chemeClr val="lt1"/>
              </a:solidFill>
              <a:latin typeface="Montserrat"/>
              <a:ea typeface="Montserrat"/>
              <a:cs typeface="Montserrat"/>
              <a:sym typeface="Montserrat"/>
            </a:endParaRPr>
          </a:p>
        </p:txBody>
      </p:sp>
      <p:grpSp>
        <p:nvGrpSpPr>
          <p:cNvPr id="21" name="Google Shape;21;p3"/>
          <p:cNvGrpSpPr/>
          <p:nvPr/>
        </p:nvGrpSpPr>
        <p:grpSpPr>
          <a:xfrm>
            <a:off x="2394275" y="6299200"/>
            <a:ext cx="20058024" cy="7328117"/>
            <a:chOff x="71765" y="6338309"/>
            <a:chExt cx="24802800" cy="9061602"/>
          </a:xfrm>
        </p:grpSpPr>
        <p:sp>
          <p:nvSpPr>
            <p:cNvPr id="22" name="Google Shape;22;p3"/>
            <p:cNvSpPr txBox="1"/>
            <p:nvPr/>
          </p:nvSpPr>
          <p:spPr>
            <a:xfrm>
              <a:off x="71765" y="6897911"/>
              <a:ext cx="24802800" cy="850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E0E0E"/>
                </a:buClr>
                <a:buSzPts val="3450"/>
                <a:buFont typeface="Montserrat"/>
                <a:buNone/>
              </a:pPr>
              <a:r>
                <a:rPr lang="en-US" sz="8000">
                  <a:solidFill>
                    <a:srgbClr val="0E0E0E"/>
                  </a:solidFill>
                  <a:latin typeface="Montserrat"/>
                  <a:ea typeface="Montserrat"/>
                  <a:cs typeface="Montserrat"/>
                  <a:sym typeface="Montserrat"/>
                </a:rPr>
                <a:t>‘WHAT TO DO IF WE DON’T HAVE ENOUGH DATA?’</a:t>
              </a:r>
              <a:endParaRPr sz="8000"/>
            </a:p>
          </p:txBody>
        </p:sp>
        <p:sp>
          <p:nvSpPr>
            <p:cNvPr id="23" name="Google Shape;23;p3"/>
            <p:cNvSpPr txBox="1"/>
            <p:nvPr/>
          </p:nvSpPr>
          <p:spPr>
            <a:xfrm>
              <a:off x="5719131" y="6338309"/>
              <a:ext cx="13438800" cy="721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E0E0E"/>
                </a:buClr>
                <a:buSzPts val="400"/>
                <a:buFont typeface="Montserrat"/>
                <a:buNone/>
              </a:pPr>
              <a:r>
                <a:rPr lang="en-US" sz="2400">
                  <a:solidFill>
                    <a:srgbClr val="0E0E0E"/>
                  </a:solidFill>
                  <a:latin typeface="Montserrat"/>
                  <a:ea typeface="Montserrat"/>
                  <a:cs typeface="Montserrat"/>
                  <a:sym typeface="Montserrat"/>
                </a:rPr>
                <a:t>BUDAPEST DEEP LEARNING READING SEMINAR</a:t>
              </a:r>
              <a:endParaRPr sz="2400"/>
            </a:p>
          </p:txBody>
        </p:sp>
      </p:grpSp>
      <p:sp>
        <p:nvSpPr>
          <p:cNvPr id="24" name="Google Shape;24;p3"/>
          <p:cNvSpPr/>
          <p:nvPr/>
        </p:nvSpPr>
        <p:spPr>
          <a:xfrm>
            <a:off x="10663851" y="3224585"/>
            <a:ext cx="3134700" cy="1305900"/>
          </a:xfrm>
          <a:custGeom>
            <a:rect b="b" l="l" r="r" t="t"/>
            <a:pathLst>
              <a:path extrusionOk="0" h="120000" w="120000">
                <a:moveTo>
                  <a:pt x="119871" y="119736"/>
                </a:moveTo>
                <a:lnTo>
                  <a:pt x="0" y="119736"/>
                </a:lnTo>
                <a:lnTo>
                  <a:pt x="0" y="0"/>
                </a:lnTo>
                <a:lnTo>
                  <a:pt x="119871" y="0"/>
                </a:lnTo>
                <a:lnTo>
                  <a:pt x="119871" y="119736"/>
                </a:lnTo>
              </a:path>
            </a:pathLst>
          </a:custGeom>
          <a:noFill/>
          <a:ln cap="flat" cmpd="sng" w="76200">
            <a:solidFill>
              <a:schemeClr val="dk1"/>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Montserrat"/>
              <a:ea typeface="Montserrat"/>
              <a:cs typeface="Montserrat"/>
              <a:sym typeface="Montserrat"/>
            </a:endParaRPr>
          </a:p>
        </p:txBody>
      </p:sp>
      <p:sp>
        <p:nvSpPr>
          <p:cNvPr id="25" name="Google Shape;25;p3"/>
          <p:cNvSpPr/>
          <p:nvPr/>
        </p:nvSpPr>
        <p:spPr>
          <a:xfrm>
            <a:off x="10974439" y="2451347"/>
            <a:ext cx="710100" cy="773700"/>
          </a:xfrm>
          <a:custGeom>
            <a:rect b="b" l="l" r="r" t="t"/>
            <a:pathLst>
              <a:path extrusionOk="0" h="120000" w="120000">
                <a:moveTo>
                  <a:pt x="0" y="119555"/>
                </a:moveTo>
                <a:lnTo>
                  <a:pt x="0" y="66222"/>
                </a:lnTo>
                <a:lnTo>
                  <a:pt x="119428" y="66222"/>
                </a:lnTo>
                <a:lnTo>
                  <a:pt x="119428" y="20000"/>
                </a:lnTo>
                <a:lnTo>
                  <a:pt x="33714" y="20000"/>
                </a:lnTo>
                <a:lnTo>
                  <a:pt x="33714" y="0"/>
                </a:lnTo>
              </a:path>
            </a:pathLst>
          </a:custGeom>
          <a:noFill/>
          <a:ln cap="flat" cmpd="sng" w="762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Montserrat"/>
              <a:ea typeface="Montserrat"/>
              <a:cs typeface="Montserrat"/>
              <a:sym typeface="Montserrat"/>
            </a:endParaRPr>
          </a:p>
        </p:txBody>
      </p:sp>
      <p:cxnSp>
        <p:nvCxnSpPr>
          <p:cNvPr id="26" name="Google Shape;26;p3"/>
          <p:cNvCxnSpPr/>
          <p:nvPr/>
        </p:nvCxnSpPr>
        <p:spPr>
          <a:xfrm>
            <a:off x="10811747" y="3528804"/>
            <a:ext cx="207600" cy="12900"/>
          </a:xfrm>
          <a:prstGeom prst="straightConnector1">
            <a:avLst/>
          </a:prstGeom>
          <a:noFill/>
          <a:ln cap="flat" cmpd="sng" w="76200">
            <a:solidFill>
              <a:schemeClr val="dk1"/>
            </a:solidFill>
            <a:prstDash val="solid"/>
            <a:round/>
            <a:headEnd len="sm" w="sm" type="none"/>
            <a:tailEnd len="sm" w="sm" type="none"/>
          </a:ln>
        </p:spPr>
      </p:cxnSp>
      <p:cxnSp>
        <p:nvCxnSpPr>
          <p:cNvPr id="27" name="Google Shape;27;p3"/>
          <p:cNvCxnSpPr/>
          <p:nvPr/>
        </p:nvCxnSpPr>
        <p:spPr>
          <a:xfrm>
            <a:off x="11122335" y="3528804"/>
            <a:ext cx="192300" cy="12900"/>
          </a:xfrm>
          <a:prstGeom prst="straightConnector1">
            <a:avLst/>
          </a:prstGeom>
          <a:noFill/>
          <a:ln cap="flat" cmpd="sng" w="76200">
            <a:solidFill>
              <a:schemeClr val="dk1"/>
            </a:solidFill>
            <a:prstDash val="solid"/>
            <a:round/>
            <a:headEnd len="sm" w="sm" type="none"/>
            <a:tailEnd len="sm" w="sm" type="none"/>
          </a:ln>
        </p:spPr>
      </p:cxnSp>
      <p:cxnSp>
        <p:nvCxnSpPr>
          <p:cNvPr id="28" name="Google Shape;28;p3"/>
          <p:cNvCxnSpPr/>
          <p:nvPr/>
        </p:nvCxnSpPr>
        <p:spPr>
          <a:xfrm>
            <a:off x="11418150" y="3528804"/>
            <a:ext cx="207600" cy="12900"/>
          </a:xfrm>
          <a:prstGeom prst="straightConnector1">
            <a:avLst/>
          </a:prstGeom>
          <a:noFill/>
          <a:ln cap="flat" cmpd="sng" w="76200">
            <a:solidFill>
              <a:schemeClr val="dk1"/>
            </a:solidFill>
            <a:prstDash val="solid"/>
            <a:round/>
            <a:headEnd len="sm" w="sm" type="none"/>
            <a:tailEnd len="sm" w="sm" type="none"/>
          </a:ln>
        </p:spPr>
      </p:cxnSp>
      <p:cxnSp>
        <p:nvCxnSpPr>
          <p:cNvPr id="29" name="Google Shape;29;p3"/>
          <p:cNvCxnSpPr/>
          <p:nvPr/>
        </p:nvCxnSpPr>
        <p:spPr>
          <a:xfrm>
            <a:off x="11713957" y="3528804"/>
            <a:ext cx="192300" cy="12900"/>
          </a:xfrm>
          <a:prstGeom prst="straightConnector1">
            <a:avLst/>
          </a:prstGeom>
          <a:noFill/>
          <a:ln cap="flat" cmpd="sng" w="76200">
            <a:solidFill>
              <a:schemeClr val="dk1"/>
            </a:solidFill>
            <a:prstDash val="solid"/>
            <a:round/>
            <a:headEnd len="sm" w="sm" type="none"/>
            <a:tailEnd len="sm" w="sm" type="none"/>
          </a:ln>
        </p:spPr>
      </p:cxnSp>
      <p:cxnSp>
        <p:nvCxnSpPr>
          <p:cNvPr id="30" name="Google Shape;30;p3"/>
          <p:cNvCxnSpPr/>
          <p:nvPr/>
        </p:nvCxnSpPr>
        <p:spPr>
          <a:xfrm>
            <a:off x="12024553" y="3528804"/>
            <a:ext cx="207600" cy="12900"/>
          </a:xfrm>
          <a:prstGeom prst="straightConnector1">
            <a:avLst/>
          </a:prstGeom>
          <a:noFill/>
          <a:ln cap="flat" cmpd="sng" w="76200">
            <a:solidFill>
              <a:schemeClr val="dk1"/>
            </a:solidFill>
            <a:prstDash val="solid"/>
            <a:round/>
            <a:headEnd len="sm" w="sm" type="none"/>
            <a:tailEnd len="sm" w="sm" type="none"/>
          </a:ln>
        </p:spPr>
      </p:cxnSp>
      <p:cxnSp>
        <p:nvCxnSpPr>
          <p:cNvPr id="31" name="Google Shape;31;p3"/>
          <p:cNvCxnSpPr/>
          <p:nvPr/>
        </p:nvCxnSpPr>
        <p:spPr>
          <a:xfrm>
            <a:off x="12320360" y="3528804"/>
            <a:ext cx="207600" cy="12900"/>
          </a:xfrm>
          <a:prstGeom prst="straightConnector1">
            <a:avLst/>
          </a:prstGeom>
          <a:noFill/>
          <a:ln cap="flat" cmpd="sng" w="76200">
            <a:solidFill>
              <a:schemeClr val="dk1"/>
            </a:solidFill>
            <a:prstDash val="solid"/>
            <a:round/>
            <a:headEnd len="sm" w="sm" type="none"/>
            <a:tailEnd len="sm" w="sm" type="none"/>
          </a:ln>
        </p:spPr>
      </p:cxnSp>
      <p:cxnSp>
        <p:nvCxnSpPr>
          <p:cNvPr id="32" name="Google Shape;32;p3"/>
          <p:cNvCxnSpPr/>
          <p:nvPr/>
        </p:nvCxnSpPr>
        <p:spPr>
          <a:xfrm>
            <a:off x="12616159" y="3528804"/>
            <a:ext cx="207600" cy="12900"/>
          </a:xfrm>
          <a:prstGeom prst="straightConnector1">
            <a:avLst/>
          </a:prstGeom>
          <a:noFill/>
          <a:ln cap="flat" cmpd="sng" w="76200">
            <a:solidFill>
              <a:schemeClr val="dk1"/>
            </a:solidFill>
            <a:prstDash val="solid"/>
            <a:round/>
            <a:headEnd len="sm" w="sm" type="none"/>
            <a:tailEnd len="sm" w="sm" type="none"/>
          </a:ln>
        </p:spPr>
      </p:cxnSp>
      <p:cxnSp>
        <p:nvCxnSpPr>
          <p:cNvPr id="33" name="Google Shape;33;p3"/>
          <p:cNvCxnSpPr/>
          <p:nvPr/>
        </p:nvCxnSpPr>
        <p:spPr>
          <a:xfrm>
            <a:off x="12926747" y="3528804"/>
            <a:ext cx="221100" cy="12900"/>
          </a:xfrm>
          <a:prstGeom prst="straightConnector1">
            <a:avLst/>
          </a:prstGeom>
          <a:noFill/>
          <a:ln cap="flat" cmpd="sng" w="76200">
            <a:solidFill>
              <a:schemeClr val="dk1"/>
            </a:solidFill>
            <a:prstDash val="solid"/>
            <a:round/>
            <a:headEnd len="sm" w="sm" type="none"/>
            <a:tailEnd len="sm" w="sm" type="none"/>
          </a:ln>
        </p:spPr>
      </p:cxnSp>
      <p:cxnSp>
        <p:nvCxnSpPr>
          <p:cNvPr id="34" name="Google Shape;34;p3"/>
          <p:cNvCxnSpPr/>
          <p:nvPr/>
        </p:nvCxnSpPr>
        <p:spPr>
          <a:xfrm>
            <a:off x="13252133" y="3528804"/>
            <a:ext cx="207600" cy="12900"/>
          </a:xfrm>
          <a:prstGeom prst="straightConnector1">
            <a:avLst/>
          </a:prstGeom>
          <a:noFill/>
          <a:ln cap="flat" cmpd="sng" w="76200">
            <a:solidFill>
              <a:schemeClr val="dk1"/>
            </a:solidFill>
            <a:prstDash val="solid"/>
            <a:round/>
            <a:headEnd len="sm" w="sm" type="none"/>
            <a:tailEnd len="sm" w="sm" type="none"/>
          </a:ln>
        </p:spPr>
      </p:cxnSp>
      <p:cxnSp>
        <p:nvCxnSpPr>
          <p:cNvPr id="35" name="Google Shape;35;p3"/>
          <p:cNvCxnSpPr/>
          <p:nvPr/>
        </p:nvCxnSpPr>
        <p:spPr>
          <a:xfrm>
            <a:off x="10811747" y="4238669"/>
            <a:ext cx="207600" cy="12900"/>
          </a:xfrm>
          <a:prstGeom prst="straightConnector1">
            <a:avLst/>
          </a:prstGeom>
          <a:noFill/>
          <a:ln cap="flat" cmpd="sng" w="76200">
            <a:solidFill>
              <a:schemeClr val="dk1"/>
            </a:solidFill>
            <a:prstDash val="solid"/>
            <a:round/>
            <a:headEnd len="sm" w="sm" type="none"/>
            <a:tailEnd len="sm" w="sm" type="none"/>
          </a:ln>
        </p:spPr>
      </p:cxnSp>
      <p:cxnSp>
        <p:nvCxnSpPr>
          <p:cNvPr id="36" name="Google Shape;36;p3"/>
          <p:cNvCxnSpPr/>
          <p:nvPr/>
        </p:nvCxnSpPr>
        <p:spPr>
          <a:xfrm>
            <a:off x="11122335" y="4238669"/>
            <a:ext cx="192300" cy="12900"/>
          </a:xfrm>
          <a:prstGeom prst="straightConnector1">
            <a:avLst/>
          </a:prstGeom>
          <a:noFill/>
          <a:ln cap="flat" cmpd="sng" w="76200">
            <a:solidFill>
              <a:schemeClr val="dk1"/>
            </a:solidFill>
            <a:prstDash val="solid"/>
            <a:round/>
            <a:headEnd len="sm" w="sm" type="none"/>
            <a:tailEnd len="sm" w="sm" type="none"/>
          </a:ln>
        </p:spPr>
      </p:cxnSp>
      <p:cxnSp>
        <p:nvCxnSpPr>
          <p:cNvPr id="37" name="Google Shape;37;p3"/>
          <p:cNvCxnSpPr/>
          <p:nvPr/>
        </p:nvCxnSpPr>
        <p:spPr>
          <a:xfrm>
            <a:off x="11418150" y="4238669"/>
            <a:ext cx="1300800" cy="12900"/>
          </a:xfrm>
          <a:prstGeom prst="straightConnector1">
            <a:avLst/>
          </a:prstGeom>
          <a:noFill/>
          <a:ln cap="flat" cmpd="sng" w="76200">
            <a:solidFill>
              <a:schemeClr val="dk1"/>
            </a:solidFill>
            <a:prstDash val="solid"/>
            <a:round/>
            <a:headEnd len="sm" w="sm" type="none"/>
            <a:tailEnd len="sm" w="sm" type="none"/>
          </a:ln>
        </p:spPr>
      </p:cxnSp>
      <p:cxnSp>
        <p:nvCxnSpPr>
          <p:cNvPr id="38" name="Google Shape;38;p3"/>
          <p:cNvCxnSpPr/>
          <p:nvPr/>
        </p:nvCxnSpPr>
        <p:spPr>
          <a:xfrm>
            <a:off x="13148606" y="4238669"/>
            <a:ext cx="207600" cy="12900"/>
          </a:xfrm>
          <a:prstGeom prst="straightConnector1">
            <a:avLst/>
          </a:prstGeom>
          <a:noFill/>
          <a:ln cap="flat" cmpd="sng" w="76200">
            <a:solidFill>
              <a:schemeClr val="dk1"/>
            </a:solidFill>
            <a:prstDash val="solid"/>
            <a:round/>
            <a:headEnd len="sm" w="sm" type="none"/>
            <a:tailEnd len="sm" w="sm" type="none"/>
          </a:ln>
        </p:spPr>
      </p:cxnSp>
      <p:cxnSp>
        <p:nvCxnSpPr>
          <p:cNvPr id="39" name="Google Shape;39;p3"/>
          <p:cNvCxnSpPr/>
          <p:nvPr/>
        </p:nvCxnSpPr>
        <p:spPr>
          <a:xfrm>
            <a:off x="13444413" y="4238669"/>
            <a:ext cx="192300" cy="12900"/>
          </a:xfrm>
          <a:prstGeom prst="straightConnector1">
            <a:avLst/>
          </a:prstGeom>
          <a:noFill/>
          <a:ln cap="flat" cmpd="sng" w="76200">
            <a:solidFill>
              <a:schemeClr val="dk1"/>
            </a:solidFill>
            <a:prstDash val="solid"/>
            <a:round/>
            <a:headEnd len="sm" w="sm" type="none"/>
            <a:tailEnd len="sm" w="sm" type="none"/>
          </a:ln>
        </p:spPr>
      </p:cxnSp>
      <p:cxnSp>
        <p:nvCxnSpPr>
          <p:cNvPr id="40" name="Google Shape;40;p3"/>
          <p:cNvCxnSpPr/>
          <p:nvPr/>
        </p:nvCxnSpPr>
        <p:spPr>
          <a:xfrm>
            <a:off x="12823220" y="4238669"/>
            <a:ext cx="207600" cy="12900"/>
          </a:xfrm>
          <a:prstGeom prst="straightConnector1">
            <a:avLst/>
          </a:prstGeom>
          <a:noFill/>
          <a:ln cap="flat" cmpd="sng" w="76200">
            <a:solidFill>
              <a:schemeClr val="dk1"/>
            </a:solidFill>
            <a:prstDash val="solid"/>
            <a:round/>
            <a:headEnd len="sm" w="sm" type="none"/>
            <a:tailEnd len="sm" w="sm" type="none"/>
          </a:ln>
        </p:spPr>
      </p:cxnSp>
      <p:cxnSp>
        <p:nvCxnSpPr>
          <p:cNvPr id="41" name="Google Shape;41;p3"/>
          <p:cNvCxnSpPr/>
          <p:nvPr/>
        </p:nvCxnSpPr>
        <p:spPr>
          <a:xfrm>
            <a:off x="11018816" y="3871067"/>
            <a:ext cx="192300" cy="12900"/>
          </a:xfrm>
          <a:prstGeom prst="straightConnector1">
            <a:avLst/>
          </a:prstGeom>
          <a:noFill/>
          <a:ln cap="flat" cmpd="sng" w="76200">
            <a:solidFill>
              <a:schemeClr val="dk1"/>
            </a:solidFill>
            <a:prstDash val="solid"/>
            <a:round/>
            <a:headEnd len="sm" w="sm" type="none"/>
            <a:tailEnd len="sm" w="sm" type="none"/>
          </a:ln>
        </p:spPr>
      </p:cxnSp>
      <p:cxnSp>
        <p:nvCxnSpPr>
          <p:cNvPr id="42" name="Google Shape;42;p3"/>
          <p:cNvCxnSpPr/>
          <p:nvPr/>
        </p:nvCxnSpPr>
        <p:spPr>
          <a:xfrm>
            <a:off x="11314615" y="3871067"/>
            <a:ext cx="207600" cy="12900"/>
          </a:xfrm>
          <a:prstGeom prst="straightConnector1">
            <a:avLst/>
          </a:prstGeom>
          <a:noFill/>
          <a:ln cap="flat" cmpd="sng" w="76200">
            <a:solidFill>
              <a:schemeClr val="dk1"/>
            </a:solidFill>
            <a:prstDash val="solid"/>
            <a:round/>
            <a:headEnd len="sm" w="sm" type="none"/>
            <a:tailEnd len="sm" w="sm" type="none"/>
          </a:ln>
        </p:spPr>
      </p:cxnSp>
      <p:cxnSp>
        <p:nvCxnSpPr>
          <p:cNvPr id="43" name="Google Shape;43;p3"/>
          <p:cNvCxnSpPr/>
          <p:nvPr/>
        </p:nvCxnSpPr>
        <p:spPr>
          <a:xfrm>
            <a:off x="11625203" y="3871067"/>
            <a:ext cx="207600" cy="12900"/>
          </a:xfrm>
          <a:prstGeom prst="straightConnector1">
            <a:avLst/>
          </a:prstGeom>
          <a:noFill/>
          <a:ln cap="flat" cmpd="sng" w="76200">
            <a:solidFill>
              <a:schemeClr val="dk1"/>
            </a:solidFill>
            <a:prstDash val="solid"/>
            <a:round/>
            <a:headEnd len="sm" w="sm" type="none"/>
            <a:tailEnd len="sm" w="sm" type="none"/>
          </a:ln>
        </p:spPr>
      </p:cxnSp>
      <p:cxnSp>
        <p:nvCxnSpPr>
          <p:cNvPr id="44" name="Google Shape;44;p3"/>
          <p:cNvCxnSpPr/>
          <p:nvPr/>
        </p:nvCxnSpPr>
        <p:spPr>
          <a:xfrm>
            <a:off x="11921018" y="3871067"/>
            <a:ext cx="207600" cy="12900"/>
          </a:xfrm>
          <a:prstGeom prst="straightConnector1">
            <a:avLst/>
          </a:prstGeom>
          <a:noFill/>
          <a:ln cap="flat" cmpd="sng" w="76200">
            <a:solidFill>
              <a:schemeClr val="dk1"/>
            </a:solidFill>
            <a:prstDash val="solid"/>
            <a:round/>
            <a:headEnd len="sm" w="sm" type="none"/>
            <a:tailEnd len="sm" w="sm" type="none"/>
          </a:ln>
        </p:spPr>
      </p:cxnSp>
      <p:cxnSp>
        <p:nvCxnSpPr>
          <p:cNvPr id="45" name="Google Shape;45;p3"/>
          <p:cNvCxnSpPr/>
          <p:nvPr/>
        </p:nvCxnSpPr>
        <p:spPr>
          <a:xfrm>
            <a:off x="12216825" y="3871067"/>
            <a:ext cx="207600" cy="12900"/>
          </a:xfrm>
          <a:prstGeom prst="straightConnector1">
            <a:avLst/>
          </a:prstGeom>
          <a:noFill/>
          <a:ln cap="flat" cmpd="sng" w="76200">
            <a:solidFill>
              <a:schemeClr val="dk1"/>
            </a:solidFill>
            <a:prstDash val="solid"/>
            <a:round/>
            <a:headEnd len="sm" w="sm" type="none"/>
            <a:tailEnd len="sm" w="sm" type="none"/>
          </a:ln>
        </p:spPr>
      </p:cxnSp>
      <p:cxnSp>
        <p:nvCxnSpPr>
          <p:cNvPr id="46" name="Google Shape;46;p3"/>
          <p:cNvCxnSpPr/>
          <p:nvPr/>
        </p:nvCxnSpPr>
        <p:spPr>
          <a:xfrm>
            <a:off x="12527413" y="3871067"/>
            <a:ext cx="192300" cy="12900"/>
          </a:xfrm>
          <a:prstGeom prst="straightConnector1">
            <a:avLst/>
          </a:prstGeom>
          <a:noFill/>
          <a:ln cap="flat" cmpd="sng" w="76200">
            <a:solidFill>
              <a:schemeClr val="dk1"/>
            </a:solidFill>
            <a:prstDash val="solid"/>
            <a:round/>
            <a:headEnd len="sm" w="sm" type="none"/>
            <a:tailEnd len="sm" w="sm" type="none"/>
          </a:ln>
        </p:spPr>
      </p:cxnSp>
      <p:cxnSp>
        <p:nvCxnSpPr>
          <p:cNvPr id="47" name="Google Shape;47;p3"/>
          <p:cNvCxnSpPr/>
          <p:nvPr/>
        </p:nvCxnSpPr>
        <p:spPr>
          <a:xfrm>
            <a:off x="12823220" y="3871067"/>
            <a:ext cx="207600" cy="12900"/>
          </a:xfrm>
          <a:prstGeom prst="straightConnector1">
            <a:avLst/>
          </a:prstGeom>
          <a:noFill/>
          <a:ln cap="flat" cmpd="sng" w="76200">
            <a:solidFill>
              <a:schemeClr val="dk1"/>
            </a:solidFill>
            <a:prstDash val="solid"/>
            <a:round/>
            <a:headEnd len="sm" w="sm" type="none"/>
            <a:tailEnd len="sm" w="sm" type="none"/>
          </a:ln>
        </p:spPr>
      </p:cxnSp>
      <p:cxnSp>
        <p:nvCxnSpPr>
          <p:cNvPr id="48" name="Google Shape;48;p3"/>
          <p:cNvCxnSpPr/>
          <p:nvPr/>
        </p:nvCxnSpPr>
        <p:spPr>
          <a:xfrm>
            <a:off x="13148606" y="3871067"/>
            <a:ext cx="207600" cy="12900"/>
          </a:xfrm>
          <a:prstGeom prst="straightConnector1">
            <a:avLst/>
          </a:prstGeom>
          <a:noFill/>
          <a:ln cap="flat" cmpd="sng" w="76200">
            <a:solidFill>
              <a:schemeClr val="dk1"/>
            </a:solidFill>
            <a:prstDash val="solid"/>
            <a:round/>
            <a:headEnd len="sm" w="sm" type="none"/>
            <a:tailEnd len="sm" w="sm" type="none"/>
          </a:ln>
        </p:spPr>
      </p:cxnSp>
      <p:cxnSp>
        <p:nvCxnSpPr>
          <p:cNvPr id="49" name="Google Shape;49;p3"/>
          <p:cNvCxnSpPr/>
          <p:nvPr/>
        </p:nvCxnSpPr>
        <p:spPr>
          <a:xfrm>
            <a:off x="13444413" y="3871067"/>
            <a:ext cx="192300" cy="12900"/>
          </a:xfrm>
          <a:prstGeom prst="straightConnector1">
            <a:avLst/>
          </a:prstGeom>
          <a:noFill/>
          <a:ln cap="flat" cmpd="sng" w="76200">
            <a:solidFill>
              <a:schemeClr val="dk1"/>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2"/>
          <p:cNvSpPr txBox="1"/>
          <p:nvPr/>
        </p:nvSpPr>
        <p:spPr>
          <a:xfrm>
            <a:off x="1516825" y="1847200"/>
            <a:ext cx="217434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CASE II. - WE DON’T HAVE ENOUGH </a:t>
            </a:r>
            <a:r>
              <a:rPr i="1" lang="en-US" sz="6600">
                <a:solidFill>
                  <a:schemeClr val="dk2"/>
                </a:solidFill>
                <a:latin typeface="Montserrat"/>
                <a:ea typeface="Montserrat"/>
                <a:cs typeface="Montserrat"/>
                <a:sym typeface="Montserrat"/>
              </a:rPr>
              <a:t>ANYTHING</a:t>
            </a:r>
            <a:endParaRPr i="1"/>
          </a:p>
        </p:txBody>
      </p:sp>
      <p:sp>
        <p:nvSpPr>
          <p:cNvPr id="134" name="Google Shape;134;p12"/>
          <p:cNvSpPr txBox="1"/>
          <p:nvPr/>
        </p:nvSpPr>
        <p:spPr>
          <a:xfrm>
            <a:off x="9131077" y="1387067"/>
            <a:ext cx="62679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00"/>
              <a:buFont typeface="Arial"/>
              <a:buNone/>
            </a:pPr>
            <a:r>
              <a:rPr lang="en-US" sz="1600">
                <a:solidFill>
                  <a:schemeClr val="dk2"/>
                </a:solidFill>
                <a:latin typeface="Montserrat"/>
                <a:ea typeface="Montserrat"/>
                <a:cs typeface="Montserrat"/>
                <a:sym typeface="Montserrat"/>
              </a:rPr>
              <a:t>“ S I M P L Y :   N O T   E N O U G H   D A T A</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Montserrat"/>
              <a:ea typeface="Montserrat"/>
              <a:cs typeface="Montserrat"/>
              <a:sym typeface="Montserrat"/>
            </a:endParaRPr>
          </a:p>
        </p:txBody>
      </p:sp>
      <p:pic>
        <p:nvPicPr>
          <p:cNvPr id="135" name="Google Shape;135;p12"/>
          <p:cNvPicPr preferRelativeResize="0"/>
          <p:nvPr/>
        </p:nvPicPr>
        <p:blipFill>
          <a:blip r:embed="rId3">
            <a:alphaModFix/>
          </a:blip>
          <a:stretch>
            <a:fillRect/>
          </a:stretch>
        </p:blipFill>
        <p:spPr>
          <a:xfrm>
            <a:off x="9276700" y="4250500"/>
            <a:ext cx="5549750" cy="7507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3"/>
          <p:cNvSpPr txBox="1"/>
          <p:nvPr/>
        </p:nvSpPr>
        <p:spPr>
          <a:xfrm>
            <a:off x="1516825" y="1847200"/>
            <a:ext cx="217434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CONNECTION WITH OVERFITTING</a:t>
            </a:r>
            <a:endParaRPr i="1"/>
          </a:p>
        </p:txBody>
      </p:sp>
      <p:sp>
        <p:nvSpPr>
          <p:cNvPr id="141" name="Google Shape;141;p13"/>
          <p:cNvSpPr txBox="1"/>
          <p:nvPr/>
        </p:nvSpPr>
        <p:spPr>
          <a:xfrm>
            <a:off x="9131077" y="1387067"/>
            <a:ext cx="62679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00"/>
              <a:buFont typeface="Arial"/>
              <a:buNone/>
            </a:pPr>
            <a:r>
              <a:rPr lang="en-US" sz="1600">
                <a:solidFill>
                  <a:schemeClr val="dk2"/>
                </a:solidFill>
                <a:latin typeface="Montserrat"/>
                <a:ea typeface="Montserrat"/>
                <a:cs typeface="Montserrat"/>
                <a:sym typeface="Montserrat"/>
              </a:rPr>
              <a:t>“ N O T   E N O U G H   I N   W H A T   S E N S E ?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Montserrat"/>
              <a:ea typeface="Montserrat"/>
              <a:cs typeface="Montserrat"/>
              <a:sym typeface="Montserrat"/>
            </a:endParaRPr>
          </a:p>
        </p:txBody>
      </p:sp>
      <p:sp>
        <p:nvSpPr>
          <p:cNvPr id="142" name="Google Shape;142;p13"/>
          <p:cNvSpPr txBox="1"/>
          <p:nvPr/>
        </p:nvSpPr>
        <p:spPr>
          <a:xfrm>
            <a:off x="6135450" y="11932075"/>
            <a:ext cx="121668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2"/>
                </a:solidFill>
                <a:latin typeface="Montserrat"/>
                <a:ea typeface="Montserrat"/>
                <a:cs typeface="Montserrat"/>
                <a:sym typeface="Montserrat"/>
              </a:rPr>
              <a:t>s o u r c e :</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3"/>
              </a:rPr>
              <a:t>Overfitting - Wikipedia</a:t>
            </a:r>
            <a:endParaRPr sz="1600">
              <a:solidFill>
                <a:schemeClr val="dk2"/>
              </a:solidFill>
              <a:latin typeface="Montserrat"/>
              <a:ea typeface="Montserrat"/>
              <a:cs typeface="Montserrat"/>
              <a:sym typeface="Montserrat"/>
            </a:endParaRPr>
          </a:p>
        </p:txBody>
      </p:sp>
      <p:pic>
        <p:nvPicPr>
          <p:cNvPr id="143" name="Google Shape;143;p13"/>
          <p:cNvPicPr preferRelativeResize="0"/>
          <p:nvPr/>
        </p:nvPicPr>
        <p:blipFill>
          <a:blip r:embed="rId4">
            <a:alphaModFix/>
          </a:blip>
          <a:stretch>
            <a:fillRect/>
          </a:stretch>
        </p:blipFill>
        <p:spPr>
          <a:xfrm>
            <a:off x="4953000" y="3793300"/>
            <a:ext cx="14210875" cy="6727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4"/>
          <p:cNvSpPr txBox="1"/>
          <p:nvPr/>
        </p:nvSpPr>
        <p:spPr>
          <a:xfrm>
            <a:off x="1516825" y="1847200"/>
            <a:ext cx="217434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FIRST TRY - CLASSIC METHODS FOR STABILITY</a:t>
            </a:r>
            <a:endParaRPr i="1"/>
          </a:p>
        </p:txBody>
      </p:sp>
      <p:sp>
        <p:nvSpPr>
          <p:cNvPr id="149" name="Google Shape;149;p14"/>
          <p:cNvSpPr txBox="1"/>
          <p:nvPr/>
        </p:nvSpPr>
        <p:spPr>
          <a:xfrm>
            <a:off x="9131077" y="1387067"/>
            <a:ext cx="62679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00"/>
              <a:buFont typeface="Arial"/>
              <a:buNone/>
            </a:pPr>
            <a:r>
              <a:rPr lang="en-US" sz="1600">
                <a:solidFill>
                  <a:schemeClr val="dk2"/>
                </a:solidFill>
                <a:latin typeface="Montserrat"/>
                <a:ea typeface="Montserrat"/>
                <a:cs typeface="Montserrat"/>
                <a:sym typeface="Montserrat"/>
              </a:rPr>
              <a:t>“ T R Y   T H E   C L A S S I C S   F I R S T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Montserrat"/>
              <a:ea typeface="Montserrat"/>
              <a:cs typeface="Montserrat"/>
              <a:sym typeface="Montserrat"/>
            </a:endParaRPr>
          </a:p>
        </p:txBody>
      </p:sp>
      <p:sp>
        <p:nvSpPr>
          <p:cNvPr id="150" name="Google Shape;150;p14"/>
          <p:cNvSpPr txBox="1"/>
          <p:nvPr/>
        </p:nvSpPr>
        <p:spPr>
          <a:xfrm>
            <a:off x="14733150" y="3250925"/>
            <a:ext cx="9185100" cy="7613100"/>
          </a:xfrm>
          <a:prstGeom prst="rect">
            <a:avLst/>
          </a:prstGeom>
          <a:noFill/>
          <a:ln>
            <a:noFill/>
          </a:ln>
        </p:spPr>
        <p:txBody>
          <a:bodyPr anchorCtr="0" anchor="t" bIns="91425" lIns="91425" spcFirstLastPara="1" rIns="91425" wrap="square" tIns="91425">
            <a:noAutofit/>
          </a:bodyPr>
          <a:lstStyle/>
          <a:p>
            <a:pPr indent="-419100" lvl="0" marL="457200" rtl="0" algn="l">
              <a:lnSpc>
                <a:spcPct val="150000"/>
              </a:lnSpc>
              <a:spcBef>
                <a:spcPts val="0"/>
              </a:spcBef>
              <a:spcAft>
                <a:spcPts val="0"/>
              </a:spcAft>
              <a:buClr>
                <a:schemeClr val="dk2"/>
              </a:buClr>
              <a:buSzPts val="3000"/>
              <a:buFont typeface="Montserrat"/>
              <a:buChar char="-"/>
            </a:pPr>
            <a:r>
              <a:rPr b="1" lang="en-US" sz="3000">
                <a:solidFill>
                  <a:schemeClr val="dk2"/>
                </a:solidFill>
                <a:latin typeface="Montserrat"/>
                <a:ea typeface="Montserrat"/>
                <a:cs typeface="Montserrat"/>
                <a:sym typeface="Montserrat"/>
              </a:rPr>
              <a:t>Modify the model:</a:t>
            </a:r>
            <a:endParaRPr b="1" sz="3000">
              <a:solidFill>
                <a:schemeClr val="dk2"/>
              </a:solidFill>
              <a:latin typeface="Montserrat"/>
              <a:ea typeface="Montserrat"/>
              <a:cs typeface="Montserrat"/>
              <a:sym typeface="Montserrat"/>
            </a:endParaRPr>
          </a:p>
          <a:p>
            <a:pPr indent="-419100" lvl="1" marL="914400" rtl="0" algn="l">
              <a:lnSpc>
                <a:spcPct val="150000"/>
              </a:lnSpc>
              <a:spcBef>
                <a:spcPts val="0"/>
              </a:spcBef>
              <a:spcAft>
                <a:spcPts val="0"/>
              </a:spcAft>
              <a:buClr>
                <a:schemeClr val="dk2"/>
              </a:buClr>
              <a:buSzPts val="3000"/>
              <a:buFont typeface="Montserrat"/>
              <a:buChar char="-"/>
            </a:pPr>
            <a:r>
              <a:rPr lang="en-US" sz="3000">
                <a:solidFill>
                  <a:schemeClr val="dk2"/>
                </a:solidFill>
                <a:latin typeface="Montserrat"/>
                <a:ea typeface="Montserrat"/>
                <a:cs typeface="Montserrat"/>
                <a:sym typeface="Montserrat"/>
              </a:rPr>
              <a:t>Use a simple model</a:t>
            </a:r>
            <a:endParaRPr sz="3000">
              <a:solidFill>
                <a:schemeClr val="dk2"/>
              </a:solidFill>
              <a:latin typeface="Montserrat"/>
              <a:ea typeface="Montserrat"/>
              <a:cs typeface="Montserrat"/>
              <a:sym typeface="Montserrat"/>
            </a:endParaRPr>
          </a:p>
          <a:p>
            <a:pPr indent="-419100" lvl="2" marL="1371600" rtl="0" algn="l">
              <a:lnSpc>
                <a:spcPct val="150000"/>
              </a:lnSpc>
              <a:spcBef>
                <a:spcPts val="0"/>
              </a:spcBef>
              <a:spcAft>
                <a:spcPts val="0"/>
              </a:spcAft>
              <a:buClr>
                <a:srgbClr val="4A86E8"/>
              </a:buClr>
              <a:buSzPts val="3000"/>
              <a:buFont typeface="Montserrat"/>
              <a:buChar char="-"/>
            </a:pPr>
            <a:r>
              <a:rPr lang="en-US" sz="3000">
                <a:solidFill>
                  <a:srgbClr val="4A86E8"/>
                </a:solidFill>
                <a:latin typeface="Montserrat"/>
                <a:ea typeface="Montserrat"/>
                <a:cs typeface="Montserrat"/>
                <a:sym typeface="Montserrat"/>
              </a:rPr>
              <a:t>We are often forced to use a complex one since the data itself is complex (dimensions, non-linearity…)</a:t>
            </a:r>
            <a:endParaRPr sz="3000">
              <a:solidFill>
                <a:srgbClr val="4A86E8"/>
              </a:solidFill>
              <a:latin typeface="Montserrat"/>
              <a:ea typeface="Montserrat"/>
              <a:cs typeface="Montserrat"/>
              <a:sym typeface="Montserrat"/>
            </a:endParaRPr>
          </a:p>
          <a:p>
            <a:pPr indent="-419100" lvl="1" marL="914400" rtl="0" algn="l">
              <a:lnSpc>
                <a:spcPct val="150000"/>
              </a:lnSpc>
              <a:spcBef>
                <a:spcPts val="0"/>
              </a:spcBef>
              <a:spcAft>
                <a:spcPts val="0"/>
              </a:spcAft>
              <a:buClr>
                <a:schemeClr val="dk2"/>
              </a:buClr>
              <a:buSzPts val="3000"/>
              <a:buFont typeface="Montserrat"/>
              <a:buChar char="-"/>
            </a:pPr>
            <a:r>
              <a:rPr lang="en-US" sz="3000">
                <a:solidFill>
                  <a:schemeClr val="dk2"/>
                </a:solidFill>
                <a:latin typeface="Montserrat"/>
                <a:ea typeface="Montserrat"/>
                <a:cs typeface="Montserrat"/>
                <a:sym typeface="Montserrat"/>
              </a:rPr>
              <a:t>Use special models (eg. </a:t>
            </a:r>
            <a:r>
              <a:rPr lang="en-US" sz="3000" u="sng">
                <a:solidFill>
                  <a:schemeClr val="hlink"/>
                </a:solidFill>
                <a:latin typeface="Montserrat"/>
                <a:ea typeface="Montserrat"/>
                <a:cs typeface="Montserrat"/>
                <a:sym typeface="Montserrat"/>
                <a:hlinkClick r:id="rId3"/>
              </a:rPr>
              <a:t>SUFTware</a:t>
            </a:r>
            <a:r>
              <a:rPr lang="en-US" sz="3000">
                <a:solidFill>
                  <a:schemeClr val="dk2"/>
                </a:solidFill>
                <a:latin typeface="Montserrat"/>
                <a:ea typeface="Montserrat"/>
                <a:cs typeface="Montserrat"/>
                <a:sym typeface="Montserrat"/>
              </a:rPr>
              <a:t>)</a:t>
            </a:r>
            <a:endParaRPr sz="3000">
              <a:solidFill>
                <a:schemeClr val="dk2"/>
              </a:solidFill>
              <a:latin typeface="Montserrat"/>
              <a:ea typeface="Montserrat"/>
              <a:cs typeface="Montserrat"/>
              <a:sym typeface="Montserrat"/>
            </a:endParaRPr>
          </a:p>
          <a:p>
            <a:pPr indent="0" lvl="0" marL="914400" rtl="0" algn="l">
              <a:lnSpc>
                <a:spcPct val="150000"/>
              </a:lnSpc>
              <a:spcBef>
                <a:spcPts val="0"/>
              </a:spcBef>
              <a:spcAft>
                <a:spcPts val="0"/>
              </a:spcAft>
              <a:buNone/>
            </a:pPr>
            <a:r>
              <a:t/>
            </a:r>
            <a:endParaRPr sz="3000">
              <a:solidFill>
                <a:schemeClr val="dk2"/>
              </a:solidFill>
              <a:latin typeface="Montserrat"/>
              <a:ea typeface="Montserrat"/>
              <a:cs typeface="Montserrat"/>
              <a:sym typeface="Montserrat"/>
            </a:endParaRPr>
          </a:p>
          <a:p>
            <a:pPr indent="-419100" lvl="0" marL="457200" rtl="0" algn="l">
              <a:lnSpc>
                <a:spcPct val="150000"/>
              </a:lnSpc>
              <a:spcBef>
                <a:spcPts val="0"/>
              </a:spcBef>
              <a:spcAft>
                <a:spcPts val="0"/>
              </a:spcAft>
              <a:buClr>
                <a:schemeClr val="dk2"/>
              </a:buClr>
              <a:buSzPts val="3000"/>
              <a:buFont typeface="Montserrat"/>
              <a:buChar char="-"/>
            </a:pPr>
            <a:r>
              <a:rPr b="1" lang="en-US" sz="3000">
                <a:solidFill>
                  <a:schemeClr val="dk2"/>
                </a:solidFill>
                <a:latin typeface="Montserrat"/>
                <a:ea typeface="Montserrat"/>
                <a:cs typeface="Montserrat"/>
                <a:sym typeface="Montserrat"/>
              </a:rPr>
              <a:t>Modify the objective:</a:t>
            </a:r>
            <a:endParaRPr b="1" sz="3000">
              <a:solidFill>
                <a:schemeClr val="dk2"/>
              </a:solidFill>
              <a:latin typeface="Montserrat"/>
              <a:ea typeface="Montserrat"/>
              <a:cs typeface="Montserrat"/>
              <a:sym typeface="Montserrat"/>
            </a:endParaRPr>
          </a:p>
          <a:p>
            <a:pPr indent="-419100" lvl="1" marL="914400" rtl="0" algn="l">
              <a:lnSpc>
                <a:spcPct val="150000"/>
              </a:lnSpc>
              <a:spcBef>
                <a:spcPts val="0"/>
              </a:spcBef>
              <a:spcAft>
                <a:spcPts val="0"/>
              </a:spcAft>
              <a:buClr>
                <a:schemeClr val="dk2"/>
              </a:buClr>
              <a:buSzPts val="3000"/>
              <a:buFont typeface="Montserrat"/>
              <a:buChar char="-"/>
            </a:pPr>
            <a:r>
              <a:rPr lang="en-US" sz="3000">
                <a:solidFill>
                  <a:schemeClr val="dk2"/>
                </a:solidFill>
                <a:latin typeface="Montserrat"/>
                <a:ea typeface="Montserrat"/>
                <a:cs typeface="Montserrat"/>
                <a:sym typeface="Montserrat"/>
              </a:rPr>
              <a:t>Add </a:t>
            </a:r>
            <a:r>
              <a:rPr lang="en-US" sz="3000" u="sng">
                <a:solidFill>
                  <a:schemeClr val="hlink"/>
                </a:solidFill>
                <a:latin typeface="Montserrat"/>
                <a:ea typeface="Montserrat"/>
                <a:cs typeface="Montserrat"/>
                <a:sym typeface="Montserrat"/>
                <a:hlinkClick r:id="rId4"/>
              </a:rPr>
              <a:t>regularization</a:t>
            </a:r>
            <a:r>
              <a:rPr lang="en-US" sz="3000">
                <a:solidFill>
                  <a:schemeClr val="dk2"/>
                </a:solidFill>
                <a:latin typeface="Montserrat"/>
                <a:ea typeface="Montserrat"/>
                <a:cs typeface="Montserrat"/>
                <a:sym typeface="Montserrat"/>
              </a:rPr>
              <a:t> term (Capacity control)</a:t>
            </a:r>
            <a:endParaRPr sz="3000">
              <a:solidFill>
                <a:schemeClr val="dk2"/>
              </a:solidFill>
              <a:latin typeface="Montserrat"/>
              <a:ea typeface="Montserrat"/>
              <a:cs typeface="Montserrat"/>
              <a:sym typeface="Montserrat"/>
            </a:endParaRPr>
          </a:p>
          <a:p>
            <a:pPr indent="-419100" lvl="1" marL="914400" rtl="0" algn="l">
              <a:lnSpc>
                <a:spcPct val="150000"/>
              </a:lnSpc>
              <a:spcBef>
                <a:spcPts val="0"/>
              </a:spcBef>
              <a:spcAft>
                <a:spcPts val="0"/>
              </a:spcAft>
              <a:buClr>
                <a:schemeClr val="dk2"/>
              </a:buClr>
              <a:buSzPts val="3000"/>
              <a:buFont typeface="Montserrat"/>
              <a:buChar char="-"/>
            </a:pPr>
            <a:r>
              <a:rPr lang="en-US" sz="3000">
                <a:solidFill>
                  <a:schemeClr val="dk2"/>
                </a:solidFill>
                <a:latin typeface="Montserrat"/>
                <a:ea typeface="Montserrat"/>
                <a:cs typeface="Montserrat"/>
                <a:sym typeface="Montserrat"/>
              </a:rPr>
              <a:t>Use “max margin” objective (like in SVMs)</a:t>
            </a:r>
            <a:endParaRPr sz="3000">
              <a:solidFill>
                <a:schemeClr val="dk2"/>
              </a:solidFill>
              <a:latin typeface="Montserrat"/>
              <a:ea typeface="Montserrat"/>
              <a:cs typeface="Montserrat"/>
              <a:sym typeface="Montserrat"/>
            </a:endParaRPr>
          </a:p>
          <a:p>
            <a:pPr indent="0" lvl="0" marL="914400" rtl="0" algn="l">
              <a:lnSpc>
                <a:spcPct val="150000"/>
              </a:lnSpc>
              <a:spcBef>
                <a:spcPts val="0"/>
              </a:spcBef>
              <a:spcAft>
                <a:spcPts val="0"/>
              </a:spcAft>
              <a:buNone/>
            </a:pPr>
            <a:r>
              <a:t/>
            </a:r>
            <a:endParaRPr sz="3000">
              <a:solidFill>
                <a:schemeClr val="dk2"/>
              </a:solidFill>
              <a:latin typeface="Montserrat"/>
              <a:ea typeface="Montserrat"/>
              <a:cs typeface="Montserrat"/>
              <a:sym typeface="Montserrat"/>
            </a:endParaRPr>
          </a:p>
          <a:p>
            <a:pPr indent="-419100" lvl="0" marL="457200" rtl="0" algn="l">
              <a:lnSpc>
                <a:spcPct val="150000"/>
              </a:lnSpc>
              <a:spcBef>
                <a:spcPts val="0"/>
              </a:spcBef>
              <a:spcAft>
                <a:spcPts val="0"/>
              </a:spcAft>
              <a:buClr>
                <a:schemeClr val="dk2"/>
              </a:buClr>
              <a:buSzPts val="3000"/>
              <a:buFont typeface="Montserrat"/>
              <a:buChar char="-"/>
            </a:pPr>
            <a:r>
              <a:rPr b="1" lang="en-US" sz="3000">
                <a:solidFill>
                  <a:schemeClr val="dk2"/>
                </a:solidFill>
                <a:latin typeface="Montserrat"/>
                <a:ea typeface="Montserrat"/>
                <a:cs typeface="Montserrat"/>
                <a:sym typeface="Montserrat"/>
              </a:rPr>
              <a:t>Modify the training:</a:t>
            </a:r>
            <a:endParaRPr b="1" sz="3000">
              <a:solidFill>
                <a:schemeClr val="dk2"/>
              </a:solidFill>
              <a:latin typeface="Montserrat"/>
              <a:ea typeface="Montserrat"/>
              <a:cs typeface="Montserrat"/>
              <a:sym typeface="Montserrat"/>
            </a:endParaRPr>
          </a:p>
          <a:p>
            <a:pPr indent="-419100" lvl="1" marL="914400" rtl="0" algn="l">
              <a:lnSpc>
                <a:spcPct val="150000"/>
              </a:lnSpc>
              <a:spcBef>
                <a:spcPts val="0"/>
              </a:spcBef>
              <a:spcAft>
                <a:spcPts val="0"/>
              </a:spcAft>
              <a:buClr>
                <a:schemeClr val="dk2"/>
              </a:buClr>
              <a:buSzPts val="3000"/>
              <a:buFont typeface="Montserrat"/>
              <a:buChar char="-"/>
            </a:pPr>
            <a:r>
              <a:rPr lang="en-US" sz="3000">
                <a:solidFill>
                  <a:schemeClr val="dk2"/>
                </a:solidFill>
                <a:latin typeface="Montserrat"/>
                <a:ea typeface="Montserrat"/>
                <a:cs typeface="Montserrat"/>
                <a:sym typeface="Montserrat"/>
              </a:rPr>
              <a:t>Use </a:t>
            </a:r>
            <a:r>
              <a:rPr lang="en-US" sz="3000" u="sng">
                <a:solidFill>
                  <a:schemeClr val="hlink"/>
                </a:solidFill>
                <a:latin typeface="Montserrat"/>
                <a:ea typeface="Montserrat"/>
                <a:cs typeface="Montserrat"/>
                <a:sym typeface="Montserrat"/>
                <a:hlinkClick r:id="rId5"/>
              </a:rPr>
              <a:t>crossvalidation</a:t>
            </a:r>
            <a:r>
              <a:rPr lang="en-US" sz="3000">
                <a:solidFill>
                  <a:schemeClr val="dk2"/>
                </a:solidFill>
                <a:latin typeface="Montserrat"/>
                <a:ea typeface="Montserrat"/>
                <a:cs typeface="Montserrat"/>
                <a:sym typeface="Montserrat"/>
              </a:rPr>
              <a:t> for getting a bit more out of the data</a:t>
            </a:r>
            <a:endParaRPr sz="3000">
              <a:solidFill>
                <a:schemeClr val="dk2"/>
              </a:solidFill>
              <a:latin typeface="Montserrat"/>
              <a:ea typeface="Montserrat"/>
              <a:cs typeface="Montserrat"/>
              <a:sym typeface="Montserrat"/>
            </a:endParaRPr>
          </a:p>
          <a:p>
            <a:pPr indent="-419100" lvl="1" marL="914400" rtl="0" algn="l">
              <a:lnSpc>
                <a:spcPct val="150000"/>
              </a:lnSpc>
              <a:spcBef>
                <a:spcPts val="0"/>
              </a:spcBef>
              <a:spcAft>
                <a:spcPts val="0"/>
              </a:spcAft>
              <a:buClr>
                <a:schemeClr val="dk2"/>
              </a:buClr>
              <a:buSzPts val="3000"/>
              <a:buFont typeface="Montserrat"/>
              <a:buChar char="-"/>
            </a:pPr>
            <a:r>
              <a:rPr lang="en-US" sz="3000">
                <a:solidFill>
                  <a:schemeClr val="dk2"/>
                </a:solidFill>
                <a:latin typeface="Montserrat"/>
                <a:ea typeface="Montserrat"/>
                <a:cs typeface="Montserrat"/>
                <a:sym typeface="Montserrat"/>
              </a:rPr>
              <a:t>Use </a:t>
            </a:r>
            <a:r>
              <a:rPr lang="en-US" sz="3000" u="sng">
                <a:solidFill>
                  <a:schemeClr val="hlink"/>
                </a:solidFill>
                <a:latin typeface="Montserrat"/>
                <a:ea typeface="Montserrat"/>
                <a:cs typeface="Montserrat"/>
                <a:sym typeface="Montserrat"/>
                <a:hlinkClick r:id="rId6"/>
              </a:rPr>
              <a:t>PU Learning</a:t>
            </a:r>
            <a:endParaRPr sz="3000">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Clr>
                <a:schemeClr val="dk2"/>
              </a:buClr>
              <a:buSzPts val="1100"/>
              <a:buFont typeface="Arial"/>
              <a:buNone/>
            </a:pPr>
            <a:r>
              <a:t/>
            </a:r>
            <a:endParaRPr sz="3000">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3000">
              <a:latin typeface="Montserrat"/>
              <a:ea typeface="Montserrat"/>
              <a:cs typeface="Montserrat"/>
              <a:sym typeface="Montserrat"/>
            </a:endParaRPr>
          </a:p>
        </p:txBody>
      </p:sp>
      <p:pic>
        <p:nvPicPr>
          <p:cNvPr id="151" name="Google Shape;151;p14"/>
          <p:cNvPicPr preferRelativeResize="0"/>
          <p:nvPr/>
        </p:nvPicPr>
        <p:blipFill>
          <a:blip r:embed="rId7">
            <a:alphaModFix/>
          </a:blip>
          <a:stretch>
            <a:fillRect/>
          </a:stretch>
        </p:blipFill>
        <p:spPr>
          <a:xfrm>
            <a:off x="228600" y="3259900"/>
            <a:ext cx="8138850" cy="5378100"/>
          </a:xfrm>
          <a:prstGeom prst="rect">
            <a:avLst/>
          </a:prstGeom>
          <a:noFill/>
          <a:ln>
            <a:noFill/>
          </a:ln>
        </p:spPr>
      </p:pic>
      <p:pic>
        <p:nvPicPr>
          <p:cNvPr id="152" name="Google Shape;152;p14"/>
          <p:cNvPicPr preferRelativeResize="0"/>
          <p:nvPr/>
        </p:nvPicPr>
        <p:blipFill>
          <a:blip r:embed="rId8">
            <a:alphaModFix/>
          </a:blip>
          <a:stretch>
            <a:fillRect/>
          </a:stretch>
        </p:blipFill>
        <p:spPr>
          <a:xfrm>
            <a:off x="8763000" y="3837400"/>
            <a:ext cx="5734050" cy="3476625"/>
          </a:xfrm>
          <a:prstGeom prst="rect">
            <a:avLst/>
          </a:prstGeom>
          <a:noFill/>
          <a:ln>
            <a:noFill/>
          </a:ln>
        </p:spPr>
      </p:pic>
      <p:pic>
        <p:nvPicPr>
          <p:cNvPr id="153" name="Google Shape;153;p14"/>
          <p:cNvPicPr preferRelativeResize="0"/>
          <p:nvPr/>
        </p:nvPicPr>
        <p:blipFill>
          <a:blip r:embed="rId9">
            <a:alphaModFix/>
          </a:blip>
          <a:stretch>
            <a:fillRect/>
          </a:stretch>
        </p:blipFill>
        <p:spPr>
          <a:xfrm>
            <a:off x="3048000" y="8561800"/>
            <a:ext cx="9371750" cy="4668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5"/>
          <p:cNvSpPr txBox="1"/>
          <p:nvPr/>
        </p:nvSpPr>
        <p:spPr>
          <a:xfrm>
            <a:off x="-304800" y="1847200"/>
            <a:ext cx="249483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HOW MUCH IS “ENOUGH” FOR A SMALL NEURAL NET?</a:t>
            </a:r>
            <a:endParaRPr i="1"/>
          </a:p>
        </p:txBody>
      </p:sp>
      <p:sp>
        <p:nvSpPr>
          <p:cNvPr id="159" name="Google Shape;159;p15"/>
          <p:cNvSpPr txBox="1"/>
          <p:nvPr/>
        </p:nvSpPr>
        <p:spPr>
          <a:xfrm>
            <a:off x="9131077" y="1387067"/>
            <a:ext cx="62679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00"/>
              <a:buFont typeface="Arial"/>
              <a:buNone/>
            </a:pPr>
            <a:r>
              <a:rPr lang="en-US" sz="1600">
                <a:solidFill>
                  <a:schemeClr val="dk2"/>
                </a:solidFill>
                <a:latin typeface="Montserrat"/>
                <a:ea typeface="Montserrat"/>
                <a:cs typeface="Montserrat"/>
                <a:sym typeface="Montserrat"/>
              </a:rPr>
              <a:t>“ T H E   M O R E   T H E   M E R R Y E R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Montserrat"/>
              <a:ea typeface="Montserrat"/>
              <a:cs typeface="Montserrat"/>
              <a:sym typeface="Montserrat"/>
            </a:endParaRPr>
          </a:p>
        </p:txBody>
      </p:sp>
      <p:sp>
        <p:nvSpPr>
          <p:cNvPr id="160" name="Google Shape;160;p15"/>
          <p:cNvSpPr txBox="1"/>
          <p:nvPr/>
        </p:nvSpPr>
        <p:spPr>
          <a:xfrm>
            <a:off x="6211650" y="12465475"/>
            <a:ext cx="121668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2"/>
                </a:solidFill>
                <a:latin typeface="Montserrat"/>
                <a:ea typeface="Montserrat"/>
                <a:cs typeface="Montserrat"/>
                <a:sym typeface="Montserrat"/>
              </a:rPr>
              <a:t>s o u r c e :</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a:solidFill>
                  <a:schemeClr val="dk2"/>
                </a:solidFill>
                <a:latin typeface="Montserrat"/>
                <a:ea typeface="Montserrat"/>
                <a:cs typeface="Montserrat"/>
                <a:sym typeface="Montserrat"/>
              </a:rPr>
              <a:t>Jason Brownlee: </a:t>
            </a:r>
            <a:r>
              <a:rPr lang="en-US" sz="1600" u="sng">
                <a:solidFill>
                  <a:schemeClr val="hlink"/>
                </a:solidFill>
                <a:latin typeface="Montserrat"/>
                <a:ea typeface="Montserrat"/>
                <a:cs typeface="Montserrat"/>
                <a:sym typeface="Montserrat"/>
                <a:hlinkClick r:id="rId3"/>
              </a:rPr>
              <a:t>“Impact of dataset size on deep learning model skill and performance estimates”</a:t>
            </a:r>
            <a:endParaRPr sz="1600">
              <a:solidFill>
                <a:schemeClr val="dk2"/>
              </a:solidFill>
              <a:latin typeface="Montserrat"/>
              <a:ea typeface="Montserrat"/>
              <a:cs typeface="Montserrat"/>
              <a:sym typeface="Montserrat"/>
            </a:endParaRPr>
          </a:p>
        </p:txBody>
      </p:sp>
      <p:pic>
        <p:nvPicPr>
          <p:cNvPr id="161" name="Google Shape;161;p15"/>
          <p:cNvPicPr preferRelativeResize="0"/>
          <p:nvPr/>
        </p:nvPicPr>
        <p:blipFill>
          <a:blip r:embed="rId4">
            <a:alphaModFix/>
          </a:blip>
          <a:stretch>
            <a:fillRect/>
          </a:stretch>
        </p:blipFill>
        <p:spPr>
          <a:xfrm>
            <a:off x="609600" y="3107500"/>
            <a:ext cx="11562899" cy="8672174"/>
          </a:xfrm>
          <a:prstGeom prst="rect">
            <a:avLst/>
          </a:prstGeom>
          <a:noFill/>
          <a:ln>
            <a:noFill/>
          </a:ln>
        </p:spPr>
      </p:pic>
      <p:pic>
        <p:nvPicPr>
          <p:cNvPr id="162" name="Google Shape;162;p15"/>
          <p:cNvPicPr preferRelativeResize="0"/>
          <p:nvPr/>
        </p:nvPicPr>
        <p:blipFill>
          <a:blip r:embed="rId5">
            <a:alphaModFix/>
          </a:blip>
          <a:stretch>
            <a:fillRect/>
          </a:stretch>
        </p:blipFill>
        <p:spPr>
          <a:xfrm>
            <a:off x="12324899" y="3107500"/>
            <a:ext cx="11562899" cy="8672174"/>
          </a:xfrm>
          <a:prstGeom prst="rect">
            <a:avLst/>
          </a:prstGeom>
          <a:noFill/>
          <a:ln>
            <a:noFill/>
          </a:ln>
        </p:spPr>
      </p:pic>
      <p:sp>
        <p:nvSpPr>
          <p:cNvPr id="163" name="Google Shape;163;p15"/>
          <p:cNvSpPr txBox="1"/>
          <p:nvPr/>
        </p:nvSpPr>
        <p:spPr>
          <a:xfrm>
            <a:off x="6211650" y="11779675"/>
            <a:ext cx="121668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2"/>
                </a:solidFill>
                <a:latin typeface="Montserrat"/>
                <a:ea typeface="Montserrat"/>
                <a:cs typeface="Montserrat"/>
                <a:sym typeface="Montserrat"/>
              </a:rPr>
              <a:t>"...two inputs, 25 nodes in the hidden layer, and one output..."</a:t>
            </a:r>
            <a:endParaRPr sz="1600">
              <a:solidFill>
                <a:schemeClr val="dk2"/>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6"/>
          <p:cNvSpPr txBox="1"/>
          <p:nvPr/>
        </p:nvSpPr>
        <p:spPr>
          <a:xfrm>
            <a:off x="-304800" y="1847200"/>
            <a:ext cx="249483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REMARK: ADDING MORE DATA ACTS AS “REGULARIZER”</a:t>
            </a:r>
            <a:endParaRPr i="1"/>
          </a:p>
        </p:txBody>
      </p:sp>
      <p:sp>
        <p:nvSpPr>
          <p:cNvPr id="169" name="Google Shape;169;p16"/>
          <p:cNvSpPr txBox="1"/>
          <p:nvPr/>
        </p:nvSpPr>
        <p:spPr>
          <a:xfrm>
            <a:off x="9131077" y="1387067"/>
            <a:ext cx="62679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00"/>
              <a:buFont typeface="Arial"/>
              <a:buNone/>
            </a:pPr>
            <a:r>
              <a:rPr lang="en-US" sz="1600">
                <a:solidFill>
                  <a:schemeClr val="dk2"/>
                </a:solidFill>
                <a:latin typeface="Montserrat"/>
                <a:ea typeface="Montserrat"/>
                <a:cs typeface="Montserrat"/>
                <a:sym typeface="Montserrat"/>
              </a:rPr>
              <a:t>“ T H E   M O R E   T H E   M E R R Y E R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Montserrat"/>
              <a:ea typeface="Montserrat"/>
              <a:cs typeface="Montserrat"/>
              <a:sym typeface="Montserrat"/>
            </a:endParaRPr>
          </a:p>
        </p:txBody>
      </p:sp>
      <p:sp>
        <p:nvSpPr>
          <p:cNvPr id="170" name="Google Shape;170;p16"/>
          <p:cNvSpPr txBox="1"/>
          <p:nvPr/>
        </p:nvSpPr>
        <p:spPr>
          <a:xfrm>
            <a:off x="6211650" y="11932075"/>
            <a:ext cx="121668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2"/>
                </a:solidFill>
                <a:latin typeface="Montserrat"/>
                <a:ea typeface="Montserrat"/>
                <a:cs typeface="Montserrat"/>
                <a:sym typeface="Montserrat"/>
              </a:rPr>
              <a:t>s o u r c e :</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a:solidFill>
                  <a:schemeClr val="dk2"/>
                </a:solidFill>
                <a:latin typeface="Montserrat"/>
                <a:ea typeface="Montserrat"/>
                <a:cs typeface="Montserrat"/>
                <a:sym typeface="Montserrat"/>
              </a:rPr>
              <a:t>“Lecture series of Michael C. Mozer at DeepLearn2017 Bilbao”</a:t>
            </a:r>
            <a:endParaRPr sz="1600">
              <a:solidFill>
                <a:schemeClr val="dk2"/>
              </a:solidFill>
              <a:latin typeface="Montserrat"/>
              <a:ea typeface="Montserrat"/>
              <a:cs typeface="Montserrat"/>
              <a:sym typeface="Montserrat"/>
            </a:endParaRPr>
          </a:p>
        </p:txBody>
      </p:sp>
      <p:pic>
        <p:nvPicPr>
          <p:cNvPr id="171" name="Google Shape;171;p16"/>
          <p:cNvPicPr preferRelativeResize="0"/>
          <p:nvPr/>
        </p:nvPicPr>
        <p:blipFill>
          <a:blip r:embed="rId3">
            <a:alphaModFix/>
          </a:blip>
          <a:stretch>
            <a:fillRect/>
          </a:stretch>
        </p:blipFill>
        <p:spPr>
          <a:xfrm>
            <a:off x="11483925" y="3435000"/>
            <a:ext cx="13679824" cy="7694899"/>
          </a:xfrm>
          <a:prstGeom prst="rect">
            <a:avLst/>
          </a:prstGeom>
          <a:noFill/>
          <a:ln>
            <a:noFill/>
          </a:ln>
        </p:spPr>
      </p:pic>
      <p:pic>
        <p:nvPicPr>
          <p:cNvPr id="172" name="Google Shape;172;p16"/>
          <p:cNvPicPr preferRelativeResize="0"/>
          <p:nvPr/>
        </p:nvPicPr>
        <p:blipFill>
          <a:blip r:embed="rId4">
            <a:alphaModFix/>
          </a:blip>
          <a:stretch>
            <a:fillRect/>
          </a:stretch>
        </p:blipFill>
        <p:spPr>
          <a:xfrm>
            <a:off x="-228600" y="3488500"/>
            <a:ext cx="13448474" cy="7564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7"/>
          <p:cNvSpPr txBox="1"/>
          <p:nvPr/>
        </p:nvSpPr>
        <p:spPr>
          <a:xfrm>
            <a:off x="-304800" y="1847200"/>
            <a:ext cx="249483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GET MORE “DATA” 1. -</a:t>
            </a:r>
            <a:r>
              <a:rPr lang="en-US" sz="6600">
                <a:solidFill>
                  <a:schemeClr val="dk2"/>
                </a:solidFill>
                <a:latin typeface="Montserrat"/>
                <a:ea typeface="Montserrat"/>
                <a:cs typeface="Montserrat"/>
                <a:sym typeface="Montserrat"/>
              </a:rPr>
              <a:t> GENERATE OR AUGMENT</a:t>
            </a:r>
            <a:endParaRPr i="1"/>
          </a:p>
        </p:txBody>
      </p:sp>
      <p:sp>
        <p:nvSpPr>
          <p:cNvPr id="178" name="Google Shape;178;p17"/>
          <p:cNvSpPr txBox="1"/>
          <p:nvPr/>
        </p:nvSpPr>
        <p:spPr>
          <a:xfrm>
            <a:off x="9131077" y="1387067"/>
            <a:ext cx="62679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00"/>
              <a:buFont typeface="Arial"/>
              <a:buNone/>
            </a:pPr>
            <a:r>
              <a:rPr lang="en-US" sz="1600">
                <a:solidFill>
                  <a:schemeClr val="dk2"/>
                </a:solidFill>
                <a:latin typeface="Montserrat"/>
                <a:ea typeface="Montserrat"/>
                <a:cs typeface="Montserrat"/>
                <a:sym typeface="Montserrat"/>
              </a:rPr>
              <a:t>“ T H E   M O R E   T H E   M E R R I E R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Montserrat"/>
              <a:ea typeface="Montserrat"/>
              <a:cs typeface="Montserrat"/>
              <a:sym typeface="Montserrat"/>
            </a:endParaRPr>
          </a:p>
        </p:txBody>
      </p:sp>
      <p:sp>
        <p:nvSpPr>
          <p:cNvPr id="179" name="Google Shape;179;p17"/>
          <p:cNvSpPr txBox="1"/>
          <p:nvPr/>
        </p:nvSpPr>
        <p:spPr>
          <a:xfrm>
            <a:off x="6211650" y="12313075"/>
            <a:ext cx="121668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2"/>
                </a:solidFill>
                <a:latin typeface="Montserrat"/>
                <a:ea typeface="Montserrat"/>
                <a:cs typeface="Montserrat"/>
                <a:sym typeface="Montserrat"/>
              </a:rPr>
              <a:t>s o u r c e :</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3"/>
              </a:rPr>
              <a:t>“Data augmentation - How to use Deep Learning when zou have limited data?”</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4"/>
              </a:rPr>
              <a:t>“Data distillation: </a:t>
            </a:r>
            <a:r>
              <a:rPr lang="en-US" sz="1600" u="sng">
                <a:solidFill>
                  <a:schemeClr val="hlink"/>
                </a:solidFill>
                <a:latin typeface="Montserrat"/>
                <a:ea typeface="Montserrat"/>
                <a:cs typeface="Montserrat"/>
                <a:sym typeface="Montserrat"/>
                <a:hlinkClick r:id="rId5"/>
              </a:rPr>
              <a:t>Towards</a:t>
            </a:r>
            <a:r>
              <a:rPr lang="en-US" sz="1600" u="sng">
                <a:solidFill>
                  <a:schemeClr val="hlink"/>
                </a:solidFill>
                <a:latin typeface="Montserrat"/>
                <a:ea typeface="Montserrat"/>
                <a:cs typeface="Montserrat"/>
                <a:sym typeface="Montserrat"/>
                <a:hlinkClick r:id="rId6"/>
              </a:rPr>
              <a:t> omni-supervised learning”</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7"/>
              </a:rPr>
              <a:t>“A brief introduction to weakly supervised learning”</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8"/>
              </a:rPr>
              <a:t>“The Quiet Semi-Supervised Revolution”</a:t>
            </a:r>
            <a:endParaRPr sz="1600">
              <a:solidFill>
                <a:schemeClr val="dk2"/>
              </a:solidFill>
              <a:latin typeface="Montserrat"/>
              <a:ea typeface="Montserrat"/>
              <a:cs typeface="Montserrat"/>
              <a:sym typeface="Montserrat"/>
            </a:endParaRPr>
          </a:p>
        </p:txBody>
      </p:sp>
      <p:pic>
        <p:nvPicPr>
          <p:cNvPr id="180" name="Google Shape;180;p17"/>
          <p:cNvPicPr preferRelativeResize="0"/>
          <p:nvPr/>
        </p:nvPicPr>
        <p:blipFill>
          <a:blip r:embed="rId9">
            <a:alphaModFix/>
          </a:blip>
          <a:stretch>
            <a:fillRect/>
          </a:stretch>
        </p:blipFill>
        <p:spPr>
          <a:xfrm>
            <a:off x="1295400" y="3412300"/>
            <a:ext cx="9715500" cy="4933950"/>
          </a:xfrm>
          <a:prstGeom prst="rect">
            <a:avLst/>
          </a:prstGeom>
          <a:noFill/>
          <a:ln>
            <a:noFill/>
          </a:ln>
        </p:spPr>
      </p:pic>
      <p:pic>
        <p:nvPicPr>
          <p:cNvPr id="181" name="Google Shape;181;p17"/>
          <p:cNvPicPr preferRelativeResize="0"/>
          <p:nvPr/>
        </p:nvPicPr>
        <p:blipFill>
          <a:blip r:embed="rId10">
            <a:alphaModFix/>
          </a:blip>
          <a:stretch>
            <a:fillRect/>
          </a:stretch>
        </p:blipFill>
        <p:spPr>
          <a:xfrm>
            <a:off x="1272950" y="8486575"/>
            <a:ext cx="9661749" cy="4002242"/>
          </a:xfrm>
          <a:prstGeom prst="rect">
            <a:avLst/>
          </a:prstGeom>
          <a:noFill/>
          <a:ln>
            <a:noFill/>
          </a:ln>
        </p:spPr>
      </p:pic>
      <p:sp>
        <p:nvSpPr>
          <p:cNvPr id="182" name="Google Shape;182;p17"/>
          <p:cNvSpPr txBox="1"/>
          <p:nvPr/>
        </p:nvSpPr>
        <p:spPr>
          <a:xfrm>
            <a:off x="14209175" y="3784375"/>
            <a:ext cx="9185100" cy="7613100"/>
          </a:xfrm>
          <a:prstGeom prst="rect">
            <a:avLst/>
          </a:prstGeom>
          <a:noFill/>
          <a:ln>
            <a:noFill/>
          </a:ln>
        </p:spPr>
        <p:txBody>
          <a:bodyPr anchorCtr="0" anchor="t" bIns="91425" lIns="91425" spcFirstLastPara="1" rIns="91425" wrap="square" tIns="91425">
            <a:noAutofit/>
          </a:bodyPr>
          <a:lstStyle/>
          <a:p>
            <a:pPr indent="-419100" lvl="0" marL="457200" rtl="0" algn="l">
              <a:lnSpc>
                <a:spcPct val="150000"/>
              </a:lnSpc>
              <a:spcBef>
                <a:spcPts val="0"/>
              </a:spcBef>
              <a:spcAft>
                <a:spcPts val="0"/>
              </a:spcAft>
              <a:buClr>
                <a:schemeClr val="dk2"/>
              </a:buClr>
              <a:buSzPts val="3000"/>
              <a:buFont typeface="Montserrat"/>
              <a:buChar char="-"/>
            </a:pPr>
            <a:r>
              <a:rPr b="1" lang="en-US" sz="3000">
                <a:solidFill>
                  <a:schemeClr val="dk2"/>
                </a:solidFill>
                <a:latin typeface="Montserrat"/>
                <a:ea typeface="Montserrat"/>
                <a:cs typeface="Montserrat"/>
                <a:sym typeface="Montserrat"/>
              </a:rPr>
              <a:t>Data augmentation</a:t>
            </a:r>
            <a:r>
              <a:rPr b="1" lang="en-US" sz="3000">
                <a:solidFill>
                  <a:schemeClr val="dk2"/>
                </a:solidFill>
                <a:latin typeface="Montserrat"/>
                <a:ea typeface="Montserrat"/>
                <a:cs typeface="Montserrat"/>
                <a:sym typeface="Montserrat"/>
              </a:rPr>
              <a:t>:</a:t>
            </a:r>
            <a:endParaRPr b="1" sz="3000">
              <a:solidFill>
                <a:schemeClr val="dk2"/>
              </a:solidFill>
              <a:latin typeface="Montserrat"/>
              <a:ea typeface="Montserrat"/>
              <a:cs typeface="Montserrat"/>
              <a:sym typeface="Montserrat"/>
            </a:endParaRPr>
          </a:p>
          <a:p>
            <a:pPr indent="-419100" lvl="1" marL="914400" rtl="0" algn="l">
              <a:lnSpc>
                <a:spcPct val="150000"/>
              </a:lnSpc>
              <a:spcBef>
                <a:spcPts val="0"/>
              </a:spcBef>
              <a:spcAft>
                <a:spcPts val="0"/>
              </a:spcAft>
              <a:buClr>
                <a:schemeClr val="dk2"/>
              </a:buClr>
              <a:buSzPts val="3000"/>
              <a:buFont typeface="Montserrat"/>
              <a:buChar char="-"/>
            </a:pPr>
            <a:r>
              <a:rPr lang="en-US" sz="3000">
                <a:solidFill>
                  <a:schemeClr val="dk2"/>
                </a:solidFill>
                <a:latin typeface="Montserrat"/>
                <a:ea typeface="Montserrat"/>
                <a:cs typeface="Montserrat"/>
                <a:sym typeface="Montserrat"/>
              </a:rPr>
              <a:t>Use simple operations to modify the data</a:t>
            </a:r>
            <a:endParaRPr sz="3000">
              <a:solidFill>
                <a:schemeClr val="dk2"/>
              </a:solidFill>
              <a:latin typeface="Montserrat"/>
              <a:ea typeface="Montserrat"/>
              <a:cs typeface="Montserrat"/>
              <a:sym typeface="Montserrat"/>
            </a:endParaRPr>
          </a:p>
          <a:p>
            <a:pPr indent="-419100" lvl="2" marL="1371600" rtl="0" algn="l">
              <a:lnSpc>
                <a:spcPct val="150000"/>
              </a:lnSpc>
              <a:spcBef>
                <a:spcPts val="0"/>
              </a:spcBef>
              <a:spcAft>
                <a:spcPts val="0"/>
              </a:spcAft>
              <a:buClr>
                <a:schemeClr val="dk2"/>
              </a:buClr>
              <a:buSzPts val="3000"/>
              <a:buFont typeface="Montserrat"/>
              <a:buChar char="-"/>
            </a:pPr>
            <a:r>
              <a:rPr lang="en-US" sz="3000">
                <a:solidFill>
                  <a:schemeClr val="dk2"/>
                </a:solidFill>
                <a:latin typeface="Montserrat"/>
                <a:ea typeface="Montserrat"/>
                <a:cs typeface="Montserrat"/>
                <a:sym typeface="Montserrat"/>
              </a:rPr>
              <a:t>Images: rotate, mirror, crop,...</a:t>
            </a:r>
            <a:endParaRPr sz="3000">
              <a:solidFill>
                <a:schemeClr val="dk2"/>
              </a:solidFill>
              <a:latin typeface="Montserrat"/>
              <a:ea typeface="Montserrat"/>
              <a:cs typeface="Montserrat"/>
              <a:sym typeface="Montserrat"/>
            </a:endParaRPr>
          </a:p>
          <a:p>
            <a:pPr indent="-419100" lvl="2" marL="1371600" rtl="0" algn="l">
              <a:lnSpc>
                <a:spcPct val="150000"/>
              </a:lnSpc>
              <a:spcBef>
                <a:spcPts val="0"/>
              </a:spcBef>
              <a:spcAft>
                <a:spcPts val="0"/>
              </a:spcAft>
              <a:buClr>
                <a:schemeClr val="dk2"/>
              </a:buClr>
              <a:buSzPts val="3000"/>
              <a:buFont typeface="Montserrat"/>
              <a:buChar char="-"/>
            </a:pPr>
            <a:r>
              <a:rPr b="1" lang="en-US" sz="3000">
                <a:solidFill>
                  <a:schemeClr val="dk2"/>
                </a:solidFill>
                <a:latin typeface="Montserrat"/>
                <a:ea typeface="Montserrat"/>
                <a:cs typeface="Montserrat"/>
                <a:sym typeface="Montserrat"/>
              </a:rPr>
              <a:t>MUST be realistic for the domain distribution</a:t>
            </a:r>
            <a:endParaRPr b="1" sz="3000">
              <a:solidFill>
                <a:schemeClr val="dk2"/>
              </a:solidFill>
              <a:latin typeface="Montserrat"/>
              <a:ea typeface="Montserrat"/>
              <a:cs typeface="Montserrat"/>
              <a:sym typeface="Montserrat"/>
            </a:endParaRPr>
          </a:p>
          <a:p>
            <a:pPr indent="-419100" lvl="0" marL="457200" rtl="0" algn="l">
              <a:lnSpc>
                <a:spcPct val="150000"/>
              </a:lnSpc>
              <a:spcBef>
                <a:spcPts val="0"/>
              </a:spcBef>
              <a:spcAft>
                <a:spcPts val="0"/>
              </a:spcAft>
              <a:buClr>
                <a:schemeClr val="dk2"/>
              </a:buClr>
              <a:buSzPts val="3000"/>
              <a:buFont typeface="Montserrat"/>
              <a:buChar char="-"/>
            </a:pPr>
            <a:r>
              <a:rPr b="1" lang="en-US" sz="3000">
                <a:solidFill>
                  <a:schemeClr val="dk2"/>
                </a:solidFill>
                <a:latin typeface="Montserrat"/>
                <a:ea typeface="Montserrat"/>
                <a:cs typeface="Montserrat"/>
                <a:sym typeface="Montserrat"/>
              </a:rPr>
              <a:t>“Self labeling”:</a:t>
            </a:r>
            <a:endParaRPr b="1" sz="3000">
              <a:solidFill>
                <a:schemeClr val="dk2"/>
              </a:solidFill>
              <a:latin typeface="Montserrat"/>
              <a:ea typeface="Montserrat"/>
              <a:cs typeface="Montserrat"/>
              <a:sym typeface="Montserrat"/>
            </a:endParaRPr>
          </a:p>
          <a:p>
            <a:pPr indent="-419100" lvl="1" marL="914400" rtl="0" algn="l">
              <a:lnSpc>
                <a:spcPct val="150000"/>
              </a:lnSpc>
              <a:spcBef>
                <a:spcPts val="0"/>
              </a:spcBef>
              <a:spcAft>
                <a:spcPts val="0"/>
              </a:spcAft>
              <a:buClr>
                <a:schemeClr val="dk2"/>
              </a:buClr>
              <a:buSzPts val="3000"/>
              <a:buFont typeface="Montserrat"/>
              <a:buChar char="-"/>
            </a:pPr>
            <a:r>
              <a:rPr lang="en-US" sz="3000">
                <a:solidFill>
                  <a:schemeClr val="dk2"/>
                </a:solidFill>
                <a:latin typeface="Montserrat"/>
                <a:ea typeface="Montserrat"/>
                <a:cs typeface="Montserrat"/>
                <a:sym typeface="Montserrat"/>
              </a:rPr>
              <a:t>Transform data, train subclassifiers, use them on new data, add predictively labelled data to original.</a:t>
            </a:r>
            <a:endParaRPr sz="3000">
              <a:solidFill>
                <a:schemeClr val="dk2"/>
              </a:solidFill>
              <a:latin typeface="Montserrat"/>
              <a:ea typeface="Montserrat"/>
              <a:cs typeface="Montserrat"/>
              <a:sym typeface="Montserrat"/>
            </a:endParaRPr>
          </a:p>
          <a:p>
            <a:pPr indent="-419100" lvl="0" marL="457200" rtl="0" algn="l">
              <a:lnSpc>
                <a:spcPct val="150000"/>
              </a:lnSpc>
              <a:spcBef>
                <a:spcPts val="0"/>
              </a:spcBef>
              <a:spcAft>
                <a:spcPts val="0"/>
              </a:spcAft>
              <a:buClr>
                <a:schemeClr val="dk2"/>
              </a:buClr>
              <a:buSzPts val="3000"/>
              <a:buFont typeface="Montserrat"/>
              <a:buChar char="-"/>
            </a:pPr>
            <a:r>
              <a:rPr b="1" lang="en-US" sz="3000">
                <a:solidFill>
                  <a:schemeClr val="dk2"/>
                </a:solidFill>
                <a:latin typeface="Montserrat"/>
                <a:ea typeface="Montserrat"/>
                <a:cs typeface="Montserrat"/>
                <a:sym typeface="Montserrat"/>
              </a:rPr>
              <a:t>Weak supervision:</a:t>
            </a:r>
            <a:endParaRPr b="1" sz="3000">
              <a:solidFill>
                <a:schemeClr val="dk2"/>
              </a:solidFill>
              <a:latin typeface="Montserrat"/>
              <a:ea typeface="Montserrat"/>
              <a:cs typeface="Montserrat"/>
              <a:sym typeface="Montserrat"/>
            </a:endParaRPr>
          </a:p>
          <a:p>
            <a:pPr indent="-419100" lvl="1" marL="914400" rtl="0" algn="l">
              <a:lnSpc>
                <a:spcPct val="150000"/>
              </a:lnSpc>
              <a:spcBef>
                <a:spcPts val="0"/>
              </a:spcBef>
              <a:spcAft>
                <a:spcPts val="0"/>
              </a:spcAft>
              <a:buClr>
                <a:schemeClr val="dk2"/>
              </a:buClr>
              <a:buSzPts val="3000"/>
              <a:buFont typeface="Montserrat"/>
              <a:buChar char="-"/>
            </a:pPr>
            <a:r>
              <a:rPr lang="en-US" sz="3000">
                <a:solidFill>
                  <a:schemeClr val="dk2"/>
                </a:solidFill>
                <a:latin typeface="Montserrat"/>
                <a:ea typeface="Montserrat"/>
                <a:cs typeface="Montserrat"/>
                <a:sym typeface="Montserrat"/>
              </a:rPr>
              <a:t>Can be, that labels wil be noisy - crowdsourcing</a:t>
            </a:r>
            <a:endParaRPr sz="3000">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30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8"/>
          <p:cNvSpPr txBox="1"/>
          <p:nvPr/>
        </p:nvSpPr>
        <p:spPr>
          <a:xfrm>
            <a:off x="-304800" y="1847200"/>
            <a:ext cx="249483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GET MORE “DATA” 1.1 - “MIXUP”</a:t>
            </a:r>
            <a:endParaRPr i="1"/>
          </a:p>
        </p:txBody>
      </p:sp>
      <p:sp>
        <p:nvSpPr>
          <p:cNvPr id="188" name="Google Shape;188;p18"/>
          <p:cNvSpPr txBox="1"/>
          <p:nvPr/>
        </p:nvSpPr>
        <p:spPr>
          <a:xfrm>
            <a:off x="9131077" y="1387067"/>
            <a:ext cx="62679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00"/>
              <a:buFont typeface="Arial"/>
              <a:buNone/>
            </a:pPr>
            <a:r>
              <a:rPr lang="en-US" sz="1600">
                <a:solidFill>
                  <a:schemeClr val="dk2"/>
                </a:solidFill>
                <a:latin typeface="Montserrat"/>
                <a:ea typeface="Montserrat"/>
                <a:cs typeface="Montserrat"/>
                <a:sym typeface="Montserrat"/>
              </a:rPr>
              <a:t>“ L E A R N   T H E   D I S T R I B U T I O N !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Montserrat"/>
              <a:ea typeface="Montserrat"/>
              <a:cs typeface="Montserrat"/>
              <a:sym typeface="Montserrat"/>
            </a:endParaRPr>
          </a:p>
        </p:txBody>
      </p:sp>
      <p:sp>
        <p:nvSpPr>
          <p:cNvPr id="189" name="Google Shape;189;p18"/>
          <p:cNvSpPr txBox="1"/>
          <p:nvPr/>
        </p:nvSpPr>
        <p:spPr>
          <a:xfrm>
            <a:off x="6211650" y="12541675"/>
            <a:ext cx="121668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2"/>
                </a:solidFill>
                <a:latin typeface="Montserrat"/>
                <a:ea typeface="Montserrat"/>
                <a:cs typeface="Montserrat"/>
                <a:sym typeface="Montserrat"/>
              </a:rPr>
              <a:t>s o u r c e :</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3"/>
              </a:rPr>
              <a:t>Mixup: Beyond empirical risk minimization</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4"/>
              </a:rPr>
              <a:t>Mixup: Data-dependent Data Augmentation (analysis by inFERENCe )”</a:t>
            </a:r>
            <a:endParaRPr sz="1600">
              <a:solidFill>
                <a:schemeClr val="dk2"/>
              </a:solidFill>
              <a:latin typeface="Montserrat"/>
              <a:ea typeface="Montserrat"/>
              <a:cs typeface="Montserrat"/>
              <a:sym typeface="Montserrat"/>
            </a:endParaRPr>
          </a:p>
        </p:txBody>
      </p:sp>
      <p:sp>
        <p:nvSpPr>
          <p:cNvPr id="190" name="Google Shape;190;p18"/>
          <p:cNvSpPr txBox="1"/>
          <p:nvPr/>
        </p:nvSpPr>
        <p:spPr>
          <a:xfrm>
            <a:off x="13142375" y="10032775"/>
            <a:ext cx="9185100" cy="1107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US" sz="3000">
                <a:solidFill>
                  <a:schemeClr val="dk2"/>
                </a:solidFill>
                <a:latin typeface="Montserrat"/>
                <a:ea typeface="Montserrat"/>
                <a:cs typeface="Montserrat"/>
                <a:sym typeface="Montserrat"/>
              </a:rPr>
              <a:t>Approximates a whole distribution!</a:t>
            </a:r>
            <a:endParaRPr b="1" sz="3000">
              <a:solidFill>
                <a:schemeClr val="dk2"/>
              </a:solidFill>
              <a:latin typeface="Montserrat"/>
              <a:ea typeface="Montserrat"/>
              <a:cs typeface="Montserrat"/>
              <a:sym typeface="Montserrat"/>
            </a:endParaRPr>
          </a:p>
        </p:txBody>
      </p:sp>
      <p:pic>
        <p:nvPicPr>
          <p:cNvPr id="191" name="Google Shape;191;p18"/>
          <p:cNvPicPr preferRelativeResize="0"/>
          <p:nvPr/>
        </p:nvPicPr>
        <p:blipFill>
          <a:blip r:embed="rId5">
            <a:alphaModFix/>
          </a:blip>
          <a:stretch>
            <a:fillRect/>
          </a:stretch>
        </p:blipFill>
        <p:spPr>
          <a:xfrm>
            <a:off x="207075" y="4048651"/>
            <a:ext cx="10019176" cy="6991334"/>
          </a:xfrm>
          <a:prstGeom prst="rect">
            <a:avLst/>
          </a:prstGeom>
          <a:noFill/>
          <a:ln>
            <a:noFill/>
          </a:ln>
        </p:spPr>
      </p:pic>
      <p:pic>
        <p:nvPicPr>
          <p:cNvPr id="192" name="Google Shape;192;p18"/>
          <p:cNvPicPr preferRelativeResize="0"/>
          <p:nvPr/>
        </p:nvPicPr>
        <p:blipFill>
          <a:blip r:embed="rId6">
            <a:alphaModFix/>
          </a:blip>
          <a:stretch>
            <a:fillRect/>
          </a:stretch>
        </p:blipFill>
        <p:spPr>
          <a:xfrm>
            <a:off x="10302462" y="5798173"/>
            <a:ext cx="14075189" cy="3607500"/>
          </a:xfrm>
          <a:prstGeom prst="rect">
            <a:avLst/>
          </a:prstGeom>
          <a:noFill/>
          <a:ln>
            <a:noFill/>
          </a:ln>
        </p:spPr>
      </p:pic>
      <p:sp>
        <p:nvSpPr>
          <p:cNvPr id="193" name="Google Shape;193;p18"/>
          <p:cNvSpPr txBox="1"/>
          <p:nvPr/>
        </p:nvSpPr>
        <p:spPr>
          <a:xfrm>
            <a:off x="12761375" y="4317775"/>
            <a:ext cx="9185100" cy="1107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US" sz="3000">
                <a:solidFill>
                  <a:schemeClr val="dk2"/>
                </a:solidFill>
                <a:latin typeface="Montserrat"/>
                <a:ea typeface="Montserrat"/>
                <a:cs typeface="Montserrat"/>
                <a:sym typeface="Montserrat"/>
              </a:rPr>
              <a:t>The idea of “Mixup”:</a:t>
            </a:r>
            <a:endParaRPr b="1" sz="3000">
              <a:solidFill>
                <a:schemeClr val="dk2"/>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9"/>
          <p:cNvSpPr txBox="1"/>
          <p:nvPr/>
        </p:nvSpPr>
        <p:spPr>
          <a:xfrm>
            <a:off x="-304800" y="1847200"/>
            <a:ext cx="249483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SIDENOTE: DATASET DISTILLATION</a:t>
            </a:r>
            <a:endParaRPr i="1"/>
          </a:p>
        </p:txBody>
      </p:sp>
      <p:sp>
        <p:nvSpPr>
          <p:cNvPr id="199" name="Google Shape;199;p19"/>
          <p:cNvSpPr txBox="1"/>
          <p:nvPr/>
        </p:nvSpPr>
        <p:spPr>
          <a:xfrm>
            <a:off x="9131077" y="1387067"/>
            <a:ext cx="62679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00"/>
              <a:buFont typeface="Arial"/>
              <a:buNone/>
            </a:pPr>
            <a:r>
              <a:rPr lang="en-US" sz="1600">
                <a:solidFill>
                  <a:schemeClr val="dk2"/>
                </a:solidFill>
                <a:latin typeface="Montserrat"/>
                <a:ea typeface="Montserrat"/>
                <a:cs typeface="Montserrat"/>
                <a:sym typeface="Montserrat"/>
              </a:rPr>
              <a:t>“  N O T   A L L   D A T A   I S   E Q U A L !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Montserrat"/>
              <a:ea typeface="Montserrat"/>
              <a:cs typeface="Montserrat"/>
              <a:sym typeface="Montserrat"/>
            </a:endParaRPr>
          </a:p>
        </p:txBody>
      </p:sp>
      <p:sp>
        <p:nvSpPr>
          <p:cNvPr id="200" name="Google Shape;200;p19"/>
          <p:cNvSpPr txBox="1"/>
          <p:nvPr/>
        </p:nvSpPr>
        <p:spPr>
          <a:xfrm>
            <a:off x="6211650" y="12846475"/>
            <a:ext cx="121668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2"/>
                </a:solidFill>
                <a:latin typeface="Montserrat"/>
                <a:ea typeface="Montserrat"/>
                <a:cs typeface="Montserrat"/>
                <a:sym typeface="Montserrat"/>
              </a:rPr>
              <a:t>s o u r c e :</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3"/>
              </a:rPr>
              <a:t>Dataset Dstillation</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t/>
            </a:r>
            <a:endParaRPr sz="1600">
              <a:solidFill>
                <a:schemeClr val="dk2"/>
              </a:solidFill>
              <a:latin typeface="Montserrat"/>
              <a:ea typeface="Montserrat"/>
              <a:cs typeface="Montserrat"/>
              <a:sym typeface="Montserrat"/>
            </a:endParaRPr>
          </a:p>
        </p:txBody>
      </p:sp>
      <p:sp>
        <p:nvSpPr>
          <p:cNvPr id="201" name="Google Shape;201;p19"/>
          <p:cNvSpPr txBox="1"/>
          <p:nvPr/>
        </p:nvSpPr>
        <p:spPr>
          <a:xfrm>
            <a:off x="12147175" y="3631975"/>
            <a:ext cx="11094600" cy="7613100"/>
          </a:xfrm>
          <a:prstGeom prst="rect">
            <a:avLst/>
          </a:prstGeom>
          <a:noFill/>
          <a:ln>
            <a:noFill/>
          </a:ln>
        </p:spPr>
        <p:txBody>
          <a:bodyPr anchorCtr="0" anchor="t" bIns="91425" lIns="91425" spcFirstLastPara="1" rIns="91425" wrap="square" tIns="91425">
            <a:noAutofit/>
          </a:bodyPr>
          <a:lstStyle/>
          <a:p>
            <a:pPr indent="0" lvl="0" marL="457200" marR="0" rtl="0" algn="just">
              <a:lnSpc>
                <a:spcPct val="150000"/>
              </a:lnSpc>
              <a:spcBef>
                <a:spcPts val="0"/>
              </a:spcBef>
              <a:spcAft>
                <a:spcPts val="0"/>
              </a:spcAft>
              <a:buNone/>
            </a:pPr>
            <a:r>
              <a:rPr lang="en-US" sz="3000">
                <a:solidFill>
                  <a:schemeClr val="dk2"/>
                </a:solidFill>
                <a:latin typeface="Montserrat"/>
                <a:ea typeface="Montserrat"/>
                <a:cs typeface="Montserrat"/>
                <a:sym typeface="Montserrat"/>
              </a:rPr>
              <a:t>“...The idea is to synthesize a small number of data points that do not need to come from the correct data distribution, but will, when given to the learning algorithm as training data, approximate the model trained on the original data. For example, we show that it is possible to compress </a:t>
            </a:r>
            <a:r>
              <a:rPr b="1" lang="en-US" sz="3000">
                <a:solidFill>
                  <a:schemeClr val="dk2"/>
                </a:solidFill>
                <a:latin typeface="Montserrat"/>
                <a:ea typeface="Montserrat"/>
                <a:cs typeface="Montserrat"/>
                <a:sym typeface="Montserrat"/>
              </a:rPr>
              <a:t>60, 000 MNIST training images into just 10 synthetic distilled images (one per class) and achieve close to original performan</a:t>
            </a:r>
            <a:r>
              <a:rPr lang="en-US" sz="3000">
                <a:solidFill>
                  <a:schemeClr val="dk2"/>
                </a:solidFill>
                <a:latin typeface="Montserrat"/>
                <a:ea typeface="Montserrat"/>
                <a:cs typeface="Montserrat"/>
                <a:sym typeface="Montserrat"/>
              </a:rPr>
              <a:t>ce with only a few steps of gradient descent, given a particular fixed network initialization”</a:t>
            </a:r>
            <a:endParaRPr sz="3000">
              <a:solidFill>
                <a:schemeClr val="dk2"/>
              </a:solidFill>
              <a:latin typeface="Montserrat"/>
              <a:ea typeface="Montserrat"/>
              <a:cs typeface="Montserrat"/>
              <a:sym typeface="Montserrat"/>
            </a:endParaRPr>
          </a:p>
          <a:p>
            <a:pPr indent="0" lvl="0" marL="457200" marR="0" rtl="0" algn="just">
              <a:lnSpc>
                <a:spcPct val="150000"/>
              </a:lnSpc>
              <a:spcBef>
                <a:spcPts val="0"/>
              </a:spcBef>
              <a:spcAft>
                <a:spcPts val="0"/>
              </a:spcAft>
              <a:buNone/>
            </a:pPr>
            <a:r>
              <a:t/>
            </a:r>
            <a:endParaRPr sz="3000">
              <a:solidFill>
                <a:schemeClr val="dk2"/>
              </a:solidFill>
              <a:latin typeface="Montserrat"/>
              <a:ea typeface="Montserrat"/>
              <a:cs typeface="Montserrat"/>
              <a:sym typeface="Montserrat"/>
            </a:endParaRPr>
          </a:p>
          <a:p>
            <a:pPr indent="0" lvl="0" marL="457200" marR="0" rtl="0" algn="ctr">
              <a:lnSpc>
                <a:spcPct val="150000"/>
              </a:lnSpc>
              <a:spcBef>
                <a:spcPts val="0"/>
              </a:spcBef>
              <a:spcAft>
                <a:spcPts val="0"/>
              </a:spcAft>
              <a:buNone/>
            </a:pPr>
            <a:r>
              <a:rPr b="1" lang="en-US" sz="3200">
                <a:solidFill>
                  <a:srgbClr val="FF0000"/>
                </a:solidFill>
                <a:latin typeface="Montserrat"/>
                <a:ea typeface="Montserrat"/>
                <a:cs typeface="Montserrat"/>
                <a:sym typeface="Montserrat"/>
              </a:rPr>
              <a:t>WTF????</a:t>
            </a:r>
            <a:endParaRPr b="1" sz="3200">
              <a:solidFill>
                <a:srgbClr val="FF0000"/>
              </a:solidFill>
              <a:latin typeface="Montserrat"/>
              <a:ea typeface="Montserrat"/>
              <a:cs typeface="Montserrat"/>
              <a:sym typeface="Montserrat"/>
            </a:endParaRPr>
          </a:p>
        </p:txBody>
      </p:sp>
      <p:pic>
        <p:nvPicPr>
          <p:cNvPr id="202" name="Google Shape;202;p19"/>
          <p:cNvPicPr preferRelativeResize="0"/>
          <p:nvPr/>
        </p:nvPicPr>
        <p:blipFill>
          <a:blip r:embed="rId4">
            <a:alphaModFix/>
          </a:blip>
          <a:stretch>
            <a:fillRect/>
          </a:stretch>
        </p:blipFill>
        <p:spPr>
          <a:xfrm>
            <a:off x="1676400" y="3183700"/>
            <a:ext cx="9510227" cy="95865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0"/>
          <p:cNvPicPr preferRelativeResize="0"/>
          <p:nvPr/>
        </p:nvPicPr>
        <p:blipFill>
          <a:blip r:embed="rId3">
            <a:alphaModFix/>
          </a:blip>
          <a:stretch>
            <a:fillRect/>
          </a:stretch>
        </p:blipFill>
        <p:spPr>
          <a:xfrm>
            <a:off x="76200" y="3793300"/>
            <a:ext cx="14403161" cy="7613100"/>
          </a:xfrm>
          <a:prstGeom prst="rect">
            <a:avLst/>
          </a:prstGeom>
          <a:noFill/>
          <a:ln>
            <a:noFill/>
          </a:ln>
        </p:spPr>
      </p:pic>
      <p:sp>
        <p:nvSpPr>
          <p:cNvPr id="208" name="Google Shape;208;p20"/>
          <p:cNvSpPr txBox="1"/>
          <p:nvPr/>
        </p:nvSpPr>
        <p:spPr>
          <a:xfrm>
            <a:off x="-304800" y="1847200"/>
            <a:ext cx="249483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GET MORE “DATA” 2. - TRANSFER IT! (COMPRESSED)</a:t>
            </a:r>
            <a:endParaRPr i="1"/>
          </a:p>
        </p:txBody>
      </p:sp>
      <p:sp>
        <p:nvSpPr>
          <p:cNvPr id="209" name="Google Shape;209;p20"/>
          <p:cNvSpPr txBox="1"/>
          <p:nvPr/>
        </p:nvSpPr>
        <p:spPr>
          <a:xfrm>
            <a:off x="9131077" y="1387067"/>
            <a:ext cx="62679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00"/>
              <a:buFont typeface="Arial"/>
              <a:buNone/>
            </a:pPr>
            <a:r>
              <a:rPr lang="en-US" sz="1600">
                <a:solidFill>
                  <a:schemeClr val="dk2"/>
                </a:solidFill>
                <a:latin typeface="Montserrat"/>
                <a:ea typeface="Montserrat"/>
                <a:cs typeface="Montserrat"/>
                <a:sym typeface="Montserrat"/>
              </a:rPr>
              <a:t>“ T H E   K N O W L E D G E   R E S I D E S   W I T H I N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Montserrat"/>
              <a:ea typeface="Montserrat"/>
              <a:cs typeface="Montserrat"/>
              <a:sym typeface="Montserrat"/>
            </a:endParaRPr>
          </a:p>
        </p:txBody>
      </p:sp>
      <p:sp>
        <p:nvSpPr>
          <p:cNvPr id="210" name="Google Shape;210;p20"/>
          <p:cNvSpPr txBox="1"/>
          <p:nvPr/>
        </p:nvSpPr>
        <p:spPr>
          <a:xfrm>
            <a:off x="6211650" y="12694075"/>
            <a:ext cx="121668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2"/>
                </a:solidFill>
                <a:latin typeface="Montserrat"/>
                <a:ea typeface="Montserrat"/>
                <a:cs typeface="Montserrat"/>
                <a:sym typeface="Montserrat"/>
              </a:rPr>
              <a:t>s o u r c e :</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4"/>
              </a:rPr>
              <a:t>“Transfer Learning - Machine Learning's Next Frontier”</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5"/>
              </a:rPr>
              <a:t>“”Data Augmentation in Emotion Classification Using Generative Adversarial Networks”</a:t>
            </a:r>
            <a:endParaRPr sz="1600">
              <a:solidFill>
                <a:schemeClr val="dk2"/>
              </a:solidFill>
              <a:latin typeface="Montserrat"/>
              <a:ea typeface="Montserrat"/>
              <a:cs typeface="Montserrat"/>
              <a:sym typeface="Montserrat"/>
            </a:endParaRPr>
          </a:p>
        </p:txBody>
      </p:sp>
      <p:sp>
        <p:nvSpPr>
          <p:cNvPr id="211" name="Google Shape;211;p20"/>
          <p:cNvSpPr txBox="1"/>
          <p:nvPr/>
        </p:nvSpPr>
        <p:spPr>
          <a:xfrm>
            <a:off x="14239975" y="3174775"/>
            <a:ext cx="9763800" cy="7613100"/>
          </a:xfrm>
          <a:prstGeom prst="rect">
            <a:avLst/>
          </a:prstGeom>
          <a:noFill/>
          <a:ln>
            <a:noFill/>
          </a:ln>
        </p:spPr>
        <p:txBody>
          <a:bodyPr anchorCtr="0" anchor="t" bIns="91425" lIns="91425" spcFirstLastPara="1" rIns="91425" wrap="square" tIns="91425">
            <a:noAutofit/>
          </a:bodyPr>
          <a:lstStyle/>
          <a:p>
            <a:pPr indent="-419100" lvl="0" marL="457200" rtl="0" algn="just">
              <a:lnSpc>
                <a:spcPct val="150000"/>
              </a:lnSpc>
              <a:spcBef>
                <a:spcPts val="0"/>
              </a:spcBef>
              <a:spcAft>
                <a:spcPts val="0"/>
              </a:spcAft>
              <a:buClr>
                <a:schemeClr val="dk2"/>
              </a:buClr>
              <a:buSzPts val="3000"/>
              <a:buFont typeface="Montserrat"/>
              <a:buChar char="-"/>
            </a:pPr>
            <a:r>
              <a:rPr b="1" lang="en-US" sz="3000">
                <a:solidFill>
                  <a:schemeClr val="dk2"/>
                </a:solidFill>
                <a:latin typeface="Montserrat"/>
                <a:ea typeface="Montserrat"/>
                <a:cs typeface="Montserrat"/>
                <a:sym typeface="Montserrat"/>
              </a:rPr>
              <a:t>Transfer learning!</a:t>
            </a:r>
            <a:endParaRPr b="1" sz="3000">
              <a:solidFill>
                <a:schemeClr val="dk2"/>
              </a:solidFill>
              <a:latin typeface="Montserrat"/>
              <a:ea typeface="Montserrat"/>
              <a:cs typeface="Montserrat"/>
              <a:sym typeface="Montserrat"/>
            </a:endParaRPr>
          </a:p>
          <a:p>
            <a:pPr indent="-419100" lvl="1" marL="914400" rtl="0" algn="just">
              <a:lnSpc>
                <a:spcPct val="150000"/>
              </a:lnSpc>
              <a:spcBef>
                <a:spcPts val="0"/>
              </a:spcBef>
              <a:spcAft>
                <a:spcPts val="0"/>
              </a:spcAft>
              <a:buSzPts val="3000"/>
              <a:buFont typeface="Montserrat"/>
              <a:buChar char="-"/>
            </a:pPr>
            <a:r>
              <a:rPr lang="en-US" sz="3000">
                <a:latin typeface="Montserrat"/>
                <a:ea typeface="Montserrat"/>
                <a:cs typeface="Montserrat"/>
                <a:sym typeface="Montserrat"/>
              </a:rPr>
              <a:t>A </a:t>
            </a:r>
            <a:r>
              <a:rPr b="1" lang="en-US" sz="3000">
                <a:latin typeface="Montserrat"/>
                <a:ea typeface="Montserrat"/>
                <a:cs typeface="Montserrat"/>
                <a:sym typeface="Montserrat"/>
              </a:rPr>
              <a:t>HUGE</a:t>
            </a:r>
            <a:r>
              <a:rPr lang="en-US" sz="3000">
                <a:latin typeface="Montserrat"/>
                <a:ea typeface="Montserrat"/>
                <a:cs typeface="Montserrat"/>
                <a:sym typeface="Montserrat"/>
              </a:rPr>
              <a:t> topic in itself (with more and more spohisticated methods for preventing </a:t>
            </a:r>
            <a:r>
              <a:rPr b="1" lang="en-US" sz="3000">
                <a:latin typeface="Montserrat"/>
                <a:ea typeface="Montserrat"/>
                <a:cs typeface="Montserrat"/>
                <a:sym typeface="Montserrat"/>
              </a:rPr>
              <a:t>“catastrophic forgetting”</a:t>
            </a:r>
            <a:r>
              <a:rPr lang="en-US" sz="3000">
                <a:latin typeface="Montserrat"/>
                <a:ea typeface="Montserrat"/>
                <a:cs typeface="Montserrat"/>
                <a:sym typeface="Montserrat"/>
              </a:rPr>
              <a:t>)</a:t>
            </a:r>
            <a:endParaRPr sz="3000">
              <a:latin typeface="Montserrat"/>
              <a:ea typeface="Montserrat"/>
              <a:cs typeface="Montserrat"/>
              <a:sym typeface="Montserrat"/>
            </a:endParaRPr>
          </a:p>
          <a:p>
            <a:pPr indent="-419100" lvl="1" marL="914400" rtl="0" algn="just">
              <a:lnSpc>
                <a:spcPct val="150000"/>
              </a:lnSpc>
              <a:spcBef>
                <a:spcPts val="0"/>
              </a:spcBef>
              <a:spcAft>
                <a:spcPts val="0"/>
              </a:spcAft>
              <a:buClr>
                <a:srgbClr val="4A86E8"/>
              </a:buClr>
              <a:buSzPts val="3000"/>
              <a:buFont typeface="Montserrat"/>
              <a:buChar char="-"/>
            </a:pPr>
            <a:r>
              <a:rPr b="1" lang="en-US" sz="3000">
                <a:solidFill>
                  <a:srgbClr val="4A86E8"/>
                </a:solidFill>
                <a:latin typeface="Montserrat"/>
                <a:ea typeface="Montserrat"/>
                <a:cs typeface="Montserrat"/>
                <a:sym typeface="Montserrat"/>
              </a:rPr>
              <a:t>We have to see, that models are “storing” data, albeit compressed.</a:t>
            </a:r>
            <a:endParaRPr b="1" sz="3000">
              <a:solidFill>
                <a:srgbClr val="4A86E8"/>
              </a:solidFill>
              <a:latin typeface="Montserrat"/>
              <a:ea typeface="Montserrat"/>
              <a:cs typeface="Montserrat"/>
              <a:sym typeface="Montserrat"/>
            </a:endParaRPr>
          </a:p>
          <a:p>
            <a:pPr indent="-419100" lvl="1" marL="914400" rtl="0" algn="just">
              <a:lnSpc>
                <a:spcPct val="150000"/>
              </a:lnSpc>
              <a:spcBef>
                <a:spcPts val="0"/>
              </a:spcBef>
              <a:spcAft>
                <a:spcPts val="0"/>
              </a:spcAft>
              <a:buClr>
                <a:schemeClr val="dk2"/>
              </a:buClr>
              <a:buSzPts val="3000"/>
              <a:buFont typeface="Montserrat"/>
              <a:buChar char="-"/>
            </a:pPr>
            <a:r>
              <a:rPr lang="en-US" sz="3000">
                <a:latin typeface="Montserrat"/>
                <a:ea typeface="Montserrat"/>
                <a:cs typeface="Montserrat"/>
                <a:sym typeface="Montserrat"/>
              </a:rPr>
              <a:t>There are </a:t>
            </a:r>
            <a:r>
              <a:rPr b="1" lang="en-US" sz="3000">
                <a:latin typeface="Montserrat"/>
                <a:ea typeface="Montserrat"/>
                <a:cs typeface="Montserrat"/>
                <a:sym typeface="Montserrat"/>
              </a:rPr>
              <a:t>plenty of pre-trained models available, USE THEM!</a:t>
            </a:r>
            <a:endParaRPr b="1" sz="3000">
              <a:latin typeface="Montserrat"/>
              <a:ea typeface="Montserrat"/>
              <a:cs typeface="Montserrat"/>
              <a:sym typeface="Montserrat"/>
            </a:endParaRPr>
          </a:p>
          <a:p>
            <a:pPr indent="0" lvl="0" marL="914400" rtl="0" algn="just">
              <a:lnSpc>
                <a:spcPct val="150000"/>
              </a:lnSpc>
              <a:spcBef>
                <a:spcPts val="0"/>
              </a:spcBef>
              <a:spcAft>
                <a:spcPts val="0"/>
              </a:spcAft>
              <a:buNone/>
            </a:pPr>
            <a:r>
              <a:t/>
            </a:r>
            <a:endParaRPr b="1" sz="3000">
              <a:latin typeface="Montserrat"/>
              <a:ea typeface="Montserrat"/>
              <a:cs typeface="Montserrat"/>
              <a:sym typeface="Montserrat"/>
            </a:endParaRPr>
          </a:p>
          <a:p>
            <a:pPr indent="-419100" lvl="0" marL="457200" rtl="0" algn="just">
              <a:lnSpc>
                <a:spcPct val="150000"/>
              </a:lnSpc>
              <a:spcBef>
                <a:spcPts val="0"/>
              </a:spcBef>
              <a:spcAft>
                <a:spcPts val="0"/>
              </a:spcAft>
              <a:buSzPts val="3000"/>
              <a:buFont typeface="Montserrat"/>
              <a:buChar char="-"/>
            </a:pPr>
            <a:r>
              <a:rPr lang="en-US" sz="3000">
                <a:latin typeface="Montserrat"/>
                <a:ea typeface="Montserrat"/>
                <a:cs typeface="Montserrat"/>
                <a:sym typeface="Montserrat"/>
              </a:rPr>
              <a:t>What model to “transfer”?</a:t>
            </a:r>
            <a:endParaRPr sz="3000">
              <a:latin typeface="Montserrat"/>
              <a:ea typeface="Montserrat"/>
              <a:cs typeface="Montserrat"/>
              <a:sym typeface="Montserrat"/>
            </a:endParaRPr>
          </a:p>
          <a:p>
            <a:pPr indent="-419100" lvl="1" marL="914400" rtl="0" algn="just">
              <a:lnSpc>
                <a:spcPct val="150000"/>
              </a:lnSpc>
              <a:spcBef>
                <a:spcPts val="0"/>
              </a:spcBef>
              <a:spcAft>
                <a:spcPts val="0"/>
              </a:spcAft>
              <a:buSzPts val="3000"/>
              <a:buFont typeface="Montserrat"/>
              <a:buChar char="-"/>
            </a:pPr>
            <a:r>
              <a:rPr lang="en-US" sz="3000">
                <a:latin typeface="Montserrat"/>
                <a:ea typeface="Montserrat"/>
                <a:cs typeface="Montserrat"/>
                <a:sym typeface="Montserrat"/>
              </a:rPr>
              <a:t>Notion of “learning a whole representation space” (see eg.: </a:t>
            </a:r>
            <a:r>
              <a:rPr lang="en-US" sz="3000" u="sng">
                <a:solidFill>
                  <a:schemeClr val="hlink"/>
                </a:solidFill>
                <a:latin typeface="Montserrat"/>
                <a:ea typeface="Montserrat"/>
                <a:cs typeface="Montserrat"/>
                <a:sym typeface="Montserrat"/>
                <a:hlinkClick r:id="rId6"/>
              </a:rPr>
              <a:t>Mixup method</a:t>
            </a:r>
            <a:r>
              <a:rPr lang="en-US" sz="3000">
                <a:latin typeface="Montserrat"/>
                <a:ea typeface="Montserrat"/>
                <a:cs typeface="Montserrat"/>
                <a:sym typeface="Montserrat"/>
              </a:rPr>
              <a:t>) </a:t>
            </a:r>
            <a:endParaRPr sz="3000">
              <a:latin typeface="Montserrat"/>
              <a:ea typeface="Montserrat"/>
              <a:cs typeface="Montserrat"/>
              <a:sym typeface="Montserrat"/>
            </a:endParaRPr>
          </a:p>
          <a:p>
            <a:pPr indent="-419100" lvl="1" marL="914400" rtl="0" algn="just">
              <a:lnSpc>
                <a:spcPct val="150000"/>
              </a:lnSpc>
              <a:spcBef>
                <a:spcPts val="0"/>
              </a:spcBef>
              <a:spcAft>
                <a:spcPts val="0"/>
              </a:spcAft>
              <a:buSzPts val="3000"/>
              <a:buFont typeface="Montserrat"/>
              <a:buChar char="-"/>
            </a:pPr>
            <a:r>
              <a:rPr b="1" lang="en-US" sz="3000">
                <a:solidFill>
                  <a:srgbClr val="4A86E8"/>
                </a:solidFill>
                <a:latin typeface="Montserrat"/>
                <a:ea typeface="Montserrat"/>
                <a:cs typeface="Montserrat"/>
                <a:sym typeface="Montserrat"/>
              </a:rPr>
              <a:t>GANs or VAEs</a:t>
            </a:r>
            <a:r>
              <a:rPr lang="en-US" sz="3000">
                <a:solidFill>
                  <a:srgbClr val="4A86E8"/>
                </a:solidFill>
                <a:latin typeface="Montserrat"/>
                <a:ea typeface="Montserrat"/>
                <a:cs typeface="Montserrat"/>
                <a:sym typeface="Montserrat"/>
              </a:rPr>
              <a:t> a</a:t>
            </a:r>
            <a:r>
              <a:rPr lang="en-US" sz="3000">
                <a:latin typeface="Montserrat"/>
                <a:ea typeface="Montserrat"/>
                <a:cs typeface="Montserrat"/>
                <a:sym typeface="Montserrat"/>
              </a:rPr>
              <a:t>re generally strong candidates (+ few labeled data case)</a:t>
            </a:r>
            <a:endParaRPr sz="30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1"/>
          <p:cNvSpPr txBox="1"/>
          <p:nvPr/>
        </p:nvSpPr>
        <p:spPr>
          <a:xfrm>
            <a:off x="-304800" y="1847200"/>
            <a:ext cx="249483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GET MORE “DATA” 3. - ASK FOR IT! :-)</a:t>
            </a:r>
            <a:endParaRPr i="1"/>
          </a:p>
        </p:txBody>
      </p:sp>
      <p:sp>
        <p:nvSpPr>
          <p:cNvPr id="217" name="Google Shape;217;p21"/>
          <p:cNvSpPr txBox="1"/>
          <p:nvPr/>
        </p:nvSpPr>
        <p:spPr>
          <a:xfrm>
            <a:off x="9131077" y="1387067"/>
            <a:ext cx="62679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00"/>
              <a:buFont typeface="Arial"/>
              <a:buNone/>
            </a:pPr>
            <a:r>
              <a:rPr lang="en-US" sz="1600">
                <a:solidFill>
                  <a:schemeClr val="dk2"/>
                </a:solidFill>
                <a:latin typeface="Montserrat"/>
                <a:ea typeface="Montserrat"/>
                <a:cs typeface="Montserrat"/>
                <a:sym typeface="Montserrat"/>
              </a:rPr>
              <a:t>“ P L E A S E ?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Montserrat"/>
              <a:ea typeface="Montserrat"/>
              <a:cs typeface="Montserrat"/>
              <a:sym typeface="Montserrat"/>
            </a:endParaRPr>
          </a:p>
        </p:txBody>
      </p:sp>
      <p:sp>
        <p:nvSpPr>
          <p:cNvPr id="218" name="Google Shape;218;p21"/>
          <p:cNvSpPr txBox="1"/>
          <p:nvPr/>
        </p:nvSpPr>
        <p:spPr>
          <a:xfrm>
            <a:off x="6211650" y="11932075"/>
            <a:ext cx="121668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2"/>
                </a:solidFill>
                <a:latin typeface="Montserrat"/>
                <a:ea typeface="Montserrat"/>
                <a:cs typeface="Montserrat"/>
                <a:sym typeface="Montserrat"/>
              </a:rPr>
              <a:t>s o u r c e :</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3"/>
              </a:rPr>
              <a:t>“Adversarial sampiing for active learning”</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4"/>
              </a:rPr>
              <a:t>“Atacking machine learning with adversarial examples”</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5"/>
              </a:rPr>
              <a:t>“ModAL - Active learning with Keras”</a:t>
            </a:r>
            <a:endParaRPr sz="1600">
              <a:solidFill>
                <a:schemeClr val="dk2"/>
              </a:solidFill>
              <a:latin typeface="Montserrat"/>
              <a:ea typeface="Montserrat"/>
              <a:cs typeface="Montserrat"/>
              <a:sym typeface="Montserrat"/>
            </a:endParaRPr>
          </a:p>
        </p:txBody>
      </p:sp>
      <p:sp>
        <p:nvSpPr>
          <p:cNvPr id="219" name="Google Shape;219;p21"/>
          <p:cNvSpPr txBox="1"/>
          <p:nvPr/>
        </p:nvSpPr>
        <p:spPr>
          <a:xfrm>
            <a:off x="16185075" y="4380275"/>
            <a:ext cx="8229900" cy="7613100"/>
          </a:xfrm>
          <a:prstGeom prst="rect">
            <a:avLst/>
          </a:prstGeom>
          <a:noFill/>
          <a:ln>
            <a:noFill/>
          </a:ln>
        </p:spPr>
        <p:txBody>
          <a:bodyPr anchorCtr="0" anchor="t" bIns="91425" lIns="91425" spcFirstLastPara="1" rIns="91425" wrap="square" tIns="91425">
            <a:noAutofit/>
          </a:bodyPr>
          <a:lstStyle/>
          <a:p>
            <a:pPr indent="-419100" lvl="0" marL="457200" rtl="0" algn="just">
              <a:lnSpc>
                <a:spcPct val="150000"/>
              </a:lnSpc>
              <a:spcBef>
                <a:spcPts val="0"/>
              </a:spcBef>
              <a:spcAft>
                <a:spcPts val="0"/>
              </a:spcAft>
              <a:buClr>
                <a:schemeClr val="dk2"/>
              </a:buClr>
              <a:buSzPts val="3000"/>
              <a:buFont typeface="Montserrat"/>
              <a:buChar char="-"/>
            </a:pPr>
            <a:r>
              <a:rPr b="1" lang="en-US" sz="3000">
                <a:solidFill>
                  <a:schemeClr val="dk2"/>
                </a:solidFill>
                <a:latin typeface="Montserrat"/>
                <a:ea typeface="Montserrat"/>
                <a:cs typeface="Montserrat"/>
                <a:sym typeface="Montserrat"/>
              </a:rPr>
              <a:t>Crowdsource! </a:t>
            </a:r>
            <a:endParaRPr b="1" sz="3000">
              <a:solidFill>
                <a:schemeClr val="dk2"/>
              </a:solidFill>
              <a:latin typeface="Montserrat"/>
              <a:ea typeface="Montserrat"/>
              <a:cs typeface="Montserrat"/>
              <a:sym typeface="Montserrat"/>
            </a:endParaRPr>
          </a:p>
          <a:p>
            <a:pPr indent="-419100" lvl="1" marL="914400" rtl="0" algn="just">
              <a:lnSpc>
                <a:spcPct val="150000"/>
              </a:lnSpc>
              <a:spcBef>
                <a:spcPts val="0"/>
              </a:spcBef>
              <a:spcAft>
                <a:spcPts val="0"/>
              </a:spcAft>
              <a:buClr>
                <a:schemeClr val="dk2"/>
              </a:buClr>
              <a:buSzPts val="3000"/>
              <a:buFont typeface="Montserrat"/>
              <a:buChar char="-"/>
            </a:pPr>
            <a:r>
              <a:rPr lang="en-US" sz="3000" u="sng">
                <a:solidFill>
                  <a:srgbClr val="551A8B"/>
                </a:solidFill>
                <a:highlight>
                  <a:srgbClr val="FFFFFF"/>
                </a:highlight>
                <a:latin typeface="Montserrat"/>
                <a:ea typeface="Montserrat"/>
                <a:cs typeface="Montserrat"/>
                <a:sym typeface="Montserrat"/>
                <a:hlinkClick r:id="rId6">
                  <a:extLst>
                    <a:ext uri="{A12FA001-AC4F-418D-AE19-62706E023703}">
                      <ahyp:hlinkClr val="tx"/>
                    </a:ext>
                  </a:extLst>
                </a:hlinkClick>
              </a:rPr>
              <a:t>Amazon Mechanical Turk</a:t>
            </a:r>
            <a:r>
              <a:rPr lang="en-US" sz="3000">
                <a:solidFill>
                  <a:srgbClr val="111111"/>
                </a:solidFill>
                <a:highlight>
                  <a:srgbClr val="FFFFFF"/>
                </a:highlight>
                <a:latin typeface="Montserrat"/>
                <a:ea typeface="Montserrat"/>
                <a:cs typeface="Montserrat"/>
                <a:sym typeface="Montserrat"/>
              </a:rPr>
              <a:t> </a:t>
            </a:r>
            <a:endParaRPr sz="3000">
              <a:solidFill>
                <a:srgbClr val="111111"/>
              </a:solidFill>
              <a:highlight>
                <a:srgbClr val="FFFFFF"/>
              </a:highlight>
              <a:latin typeface="Montserrat"/>
              <a:ea typeface="Montserrat"/>
              <a:cs typeface="Montserrat"/>
              <a:sym typeface="Montserrat"/>
            </a:endParaRPr>
          </a:p>
          <a:p>
            <a:pPr indent="-419100" lvl="1" marL="914400" rtl="0" algn="just">
              <a:lnSpc>
                <a:spcPct val="150000"/>
              </a:lnSpc>
              <a:spcBef>
                <a:spcPts val="0"/>
              </a:spcBef>
              <a:spcAft>
                <a:spcPts val="0"/>
              </a:spcAft>
              <a:buClr>
                <a:schemeClr val="dk2"/>
              </a:buClr>
              <a:buSzPts val="3000"/>
              <a:buFont typeface="Montserrat"/>
              <a:buChar char="-"/>
            </a:pPr>
            <a:r>
              <a:rPr lang="en-US" sz="3000">
                <a:solidFill>
                  <a:srgbClr val="111111"/>
                </a:solidFill>
                <a:highlight>
                  <a:srgbClr val="FFFFFF"/>
                </a:highlight>
                <a:latin typeface="Montserrat"/>
                <a:ea typeface="Montserrat"/>
                <a:cs typeface="Montserrat"/>
                <a:sym typeface="Montserrat"/>
              </a:rPr>
              <a:t>or </a:t>
            </a:r>
            <a:r>
              <a:rPr lang="en-US" sz="3000" u="sng">
                <a:solidFill>
                  <a:srgbClr val="551A8B"/>
                </a:solidFill>
                <a:highlight>
                  <a:srgbClr val="FFFFFF"/>
                </a:highlight>
                <a:latin typeface="Montserrat"/>
                <a:ea typeface="Montserrat"/>
                <a:cs typeface="Montserrat"/>
                <a:sym typeface="Montserrat"/>
                <a:hlinkClick r:id="rId7">
                  <a:extLst>
                    <a:ext uri="{A12FA001-AC4F-418D-AE19-62706E023703}">
                      <ahyp:hlinkClr val="tx"/>
                    </a:ext>
                  </a:extLst>
                </a:hlinkClick>
              </a:rPr>
              <a:t>CrowdFlower</a:t>
            </a:r>
            <a:r>
              <a:rPr lang="en-US" sz="3000">
                <a:solidFill>
                  <a:srgbClr val="111111"/>
                </a:solidFill>
                <a:highlight>
                  <a:srgbClr val="FFFFFF"/>
                </a:highlight>
                <a:latin typeface="Montserrat"/>
                <a:ea typeface="Montserrat"/>
                <a:cs typeface="Montserrat"/>
                <a:sym typeface="Montserrat"/>
              </a:rPr>
              <a:t>.</a:t>
            </a:r>
            <a:endParaRPr sz="3000">
              <a:solidFill>
                <a:schemeClr val="dk2"/>
              </a:solidFill>
              <a:latin typeface="Montserrat"/>
              <a:ea typeface="Montserrat"/>
              <a:cs typeface="Montserrat"/>
              <a:sym typeface="Montserrat"/>
            </a:endParaRPr>
          </a:p>
          <a:p>
            <a:pPr indent="0" lvl="0" marL="457200" rtl="0" algn="just">
              <a:lnSpc>
                <a:spcPct val="150000"/>
              </a:lnSpc>
              <a:spcBef>
                <a:spcPts val="0"/>
              </a:spcBef>
              <a:spcAft>
                <a:spcPts val="0"/>
              </a:spcAft>
              <a:buNone/>
            </a:pPr>
            <a:r>
              <a:t/>
            </a:r>
            <a:endParaRPr sz="3000">
              <a:solidFill>
                <a:schemeClr val="dk2"/>
              </a:solidFill>
              <a:latin typeface="Montserrat"/>
              <a:ea typeface="Montserrat"/>
              <a:cs typeface="Montserrat"/>
              <a:sym typeface="Montserrat"/>
            </a:endParaRPr>
          </a:p>
          <a:p>
            <a:pPr indent="-419100" lvl="0" marL="457200" rtl="0" algn="just">
              <a:lnSpc>
                <a:spcPct val="150000"/>
              </a:lnSpc>
              <a:spcBef>
                <a:spcPts val="0"/>
              </a:spcBef>
              <a:spcAft>
                <a:spcPts val="0"/>
              </a:spcAft>
              <a:buClr>
                <a:schemeClr val="dk2"/>
              </a:buClr>
              <a:buSzPts val="3000"/>
              <a:buFont typeface="Montserrat"/>
              <a:buChar char="-"/>
            </a:pPr>
            <a:r>
              <a:rPr b="1" lang="en-US" sz="3000">
                <a:solidFill>
                  <a:schemeClr val="dk2"/>
                </a:solidFill>
                <a:latin typeface="Montserrat"/>
                <a:ea typeface="Montserrat"/>
                <a:cs typeface="Montserrat"/>
                <a:sym typeface="Montserrat"/>
              </a:rPr>
              <a:t>Design a learning loop!</a:t>
            </a:r>
            <a:endParaRPr b="1" sz="3000">
              <a:solidFill>
                <a:schemeClr val="dk2"/>
              </a:solidFill>
              <a:latin typeface="Montserrat"/>
              <a:ea typeface="Montserrat"/>
              <a:cs typeface="Montserrat"/>
              <a:sym typeface="Montserrat"/>
            </a:endParaRPr>
          </a:p>
          <a:p>
            <a:pPr indent="-419100" lvl="1" marL="914400" rtl="0" algn="just">
              <a:lnSpc>
                <a:spcPct val="150000"/>
              </a:lnSpc>
              <a:spcBef>
                <a:spcPts val="0"/>
              </a:spcBef>
              <a:spcAft>
                <a:spcPts val="0"/>
              </a:spcAft>
              <a:buClr>
                <a:schemeClr val="dk2"/>
              </a:buClr>
              <a:buSzPts val="3000"/>
              <a:buFont typeface="Montserrat"/>
              <a:buChar char="-"/>
            </a:pPr>
            <a:r>
              <a:rPr lang="en-US" sz="3000">
                <a:solidFill>
                  <a:schemeClr val="dk2"/>
                </a:solidFill>
                <a:latin typeface="Montserrat"/>
                <a:ea typeface="Montserrat"/>
                <a:cs typeface="Montserrat"/>
                <a:sym typeface="Montserrat"/>
              </a:rPr>
              <a:t>Continuous,</a:t>
            </a:r>
            <a:r>
              <a:rPr b="1" lang="en-US" sz="3000">
                <a:solidFill>
                  <a:schemeClr val="dk2"/>
                </a:solidFill>
                <a:latin typeface="Montserrat"/>
                <a:ea typeface="Montserrat"/>
                <a:cs typeface="Montserrat"/>
                <a:sym typeface="Montserrat"/>
              </a:rPr>
              <a:t> </a:t>
            </a:r>
            <a:r>
              <a:rPr b="1" lang="en-US" sz="3000" u="sng">
                <a:solidFill>
                  <a:schemeClr val="hlink"/>
                </a:solidFill>
                <a:latin typeface="Montserrat"/>
                <a:ea typeface="Montserrat"/>
                <a:cs typeface="Montserrat"/>
                <a:sym typeface="Montserrat"/>
                <a:hlinkClick r:id="rId8"/>
              </a:rPr>
              <a:t>Online learning</a:t>
            </a:r>
            <a:endParaRPr b="1" sz="3000">
              <a:solidFill>
                <a:schemeClr val="dk2"/>
              </a:solidFill>
              <a:latin typeface="Montserrat"/>
              <a:ea typeface="Montserrat"/>
              <a:cs typeface="Montserrat"/>
              <a:sym typeface="Montserrat"/>
            </a:endParaRPr>
          </a:p>
          <a:p>
            <a:pPr indent="-419100" lvl="1" marL="914400" rtl="0" algn="just">
              <a:lnSpc>
                <a:spcPct val="150000"/>
              </a:lnSpc>
              <a:spcBef>
                <a:spcPts val="0"/>
              </a:spcBef>
              <a:spcAft>
                <a:spcPts val="0"/>
              </a:spcAft>
              <a:buSzPts val="3000"/>
              <a:buFont typeface="Montserrat"/>
              <a:buChar char="-"/>
            </a:pPr>
            <a:r>
              <a:rPr lang="en-US" sz="3000">
                <a:latin typeface="Montserrat"/>
                <a:ea typeface="Montserrat"/>
                <a:cs typeface="Montserrat"/>
                <a:sym typeface="Montserrat"/>
              </a:rPr>
              <a:t>There are key points worth </a:t>
            </a:r>
            <a:endParaRPr sz="3000">
              <a:latin typeface="Montserrat"/>
              <a:ea typeface="Montserrat"/>
              <a:cs typeface="Montserrat"/>
              <a:sym typeface="Montserrat"/>
            </a:endParaRPr>
          </a:p>
          <a:p>
            <a:pPr indent="0" lvl="0" marL="914400" rtl="0" algn="just">
              <a:lnSpc>
                <a:spcPct val="150000"/>
              </a:lnSpc>
              <a:spcBef>
                <a:spcPts val="0"/>
              </a:spcBef>
              <a:spcAft>
                <a:spcPts val="0"/>
              </a:spcAft>
              <a:buNone/>
            </a:pPr>
            <a:r>
              <a:rPr lang="en-US" sz="3000">
                <a:latin typeface="Montserrat"/>
                <a:ea typeface="Montserrat"/>
                <a:cs typeface="Montserrat"/>
                <a:sym typeface="Montserrat"/>
              </a:rPr>
              <a:t>asking for </a:t>
            </a:r>
            <a:endParaRPr sz="3000">
              <a:latin typeface="Montserrat"/>
              <a:ea typeface="Montserrat"/>
              <a:cs typeface="Montserrat"/>
              <a:sym typeface="Montserrat"/>
            </a:endParaRPr>
          </a:p>
          <a:p>
            <a:pPr indent="0" lvl="0" marL="914400" rtl="0" algn="just">
              <a:lnSpc>
                <a:spcPct val="150000"/>
              </a:lnSpc>
              <a:spcBef>
                <a:spcPts val="0"/>
              </a:spcBef>
              <a:spcAft>
                <a:spcPts val="0"/>
              </a:spcAft>
              <a:buNone/>
            </a:pPr>
            <a:r>
              <a:rPr lang="en-US" sz="3000">
                <a:latin typeface="Montserrat"/>
                <a:ea typeface="Montserrat"/>
                <a:cs typeface="Montserrat"/>
                <a:sym typeface="Montserrat"/>
              </a:rPr>
              <a:t>(margin, adversarial examples) </a:t>
            </a:r>
            <a:endParaRPr sz="3000">
              <a:latin typeface="Montserrat"/>
              <a:ea typeface="Montserrat"/>
              <a:cs typeface="Montserrat"/>
              <a:sym typeface="Montserrat"/>
            </a:endParaRPr>
          </a:p>
          <a:p>
            <a:pPr indent="0" lvl="0" marL="914400" rtl="0" algn="just">
              <a:lnSpc>
                <a:spcPct val="150000"/>
              </a:lnSpc>
              <a:spcBef>
                <a:spcPts val="0"/>
              </a:spcBef>
              <a:spcAft>
                <a:spcPts val="0"/>
              </a:spcAft>
              <a:buNone/>
            </a:pPr>
            <a:r>
              <a:rPr lang="en-US" sz="3000">
                <a:latin typeface="Montserrat"/>
                <a:ea typeface="Montserrat"/>
                <a:cs typeface="Montserrat"/>
                <a:sym typeface="Montserrat"/>
              </a:rPr>
              <a:t>-&gt; </a:t>
            </a:r>
            <a:r>
              <a:rPr b="1" lang="en-US" sz="3000" u="sng">
                <a:solidFill>
                  <a:schemeClr val="hlink"/>
                </a:solidFill>
                <a:latin typeface="Montserrat"/>
                <a:ea typeface="Montserrat"/>
                <a:cs typeface="Montserrat"/>
                <a:sym typeface="Montserrat"/>
                <a:hlinkClick r:id="rId9"/>
              </a:rPr>
              <a:t>Active learning</a:t>
            </a:r>
            <a:endParaRPr b="1" sz="3000">
              <a:latin typeface="Montserrat"/>
              <a:ea typeface="Montserrat"/>
              <a:cs typeface="Montserrat"/>
              <a:sym typeface="Montserrat"/>
            </a:endParaRPr>
          </a:p>
          <a:p>
            <a:pPr indent="0" lvl="0" marL="914400" rtl="0" algn="l">
              <a:lnSpc>
                <a:spcPct val="150000"/>
              </a:lnSpc>
              <a:spcBef>
                <a:spcPts val="0"/>
              </a:spcBef>
              <a:spcAft>
                <a:spcPts val="0"/>
              </a:spcAft>
              <a:buNone/>
            </a:pPr>
            <a:r>
              <a:rPr lang="en-US" sz="3000">
                <a:latin typeface="Montserrat"/>
                <a:ea typeface="Montserrat"/>
                <a:cs typeface="Montserrat"/>
                <a:sym typeface="Montserrat"/>
              </a:rPr>
              <a:t>-&gt; </a:t>
            </a:r>
            <a:r>
              <a:rPr b="1" lang="en-US" sz="3000" u="sng">
                <a:solidFill>
                  <a:schemeClr val="hlink"/>
                </a:solidFill>
                <a:latin typeface="Montserrat"/>
                <a:ea typeface="Montserrat"/>
                <a:cs typeface="Montserrat"/>
                <a:sym typeface="Montserrat"/>
                <a:hlinkClick r:id="rId10"/>
              </a:rPr>
              <a:t>Building Models via Comparisons</a:t>
            </a:r>
            <a:r>
              <a:rPr lang="en-US" sz="3000">
                <a:latin typeface="Montserrat"/>
                <a:ea typeface="Montserrat"/>
                <a:cs typeface="Montserrat"/>
                <a:sym typeface="Montserrat"/>
              </a:rPr>
              <a:t> </a:t>
            </a:r>
            <a:endParaRPr sz="3000">
              <a:latin typeface="Montserrat"/>
              <a:ea typeface="Montserrat"/>
              <a:cs typeface="Montserrat"/>
              <a:sym typeface="Montserrat"/>
            </a:endParaRPr>
          </a:p>
        </p:txBody>
      </p:sp>
      <p:pic>
        <p:nvPicPr>
          <p:cNvPr id="220" name="Google Shape;220;p21"/>
          <p:cNvPicPr preferRelativeResize="0"/>
          <p:nvPr/>
        </p:nvPicPr>
        <p:blipFill>
          <a:blip r:embed="rId11">
            <a:alphaModFix/>
          </a:blip>
          <a:stretch>
            <a:fillRect/>
          </a:stretch>
        </p:blipFill>
        <p:spPr>
          <a:xfrm>
            <a:off x="0" y="4479100"/>
            <a:ext cx="9458375" cy="6683775"/>
          </a:xfrm>
          <a:prstGeom prst="rect">
            <a:avLst/>
          </a:prstGeom>
          <a:noFill/>
          <a:ln>
            <a:noFill/>
          </a:ln>
        </p:spPr>
      </p:pic>
      <p:pic>
        <p:nvPicPr>
          <p:cNvPr id="221" name="Google Shape;221;p21"/>
          <p:cNvPicPr preferRelativeResize="0"/>
          <p:nvPr/>
        </p:nvPicPr>
        <p:blipFill>
          <a:blip r:embed="rId12">
            <a:alphaModFix/>
          </a:blip>
          <a:stretch>
            <a:fillRect/>
          </a:stretch>
        </p:blipFill>
        <p:spPr>
          <a:xfrm>
            <a:off x="9458375" y="4479100"/>
            <a:ext cx="6650511" cy="6683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4"/>
          <p:cNvSpPr txBox="1"/>
          <p:nvPr/>
        </p:nvSpPr>
        <p:spPr>
          <a:xfrm>
            <a:off x="3027350" y="2228206"/>
            <a:ext cx="6207000" cy="2121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LEVENTE</a:t>
            </a:r>
            <a:endParaRPr sz="6600">
              <a:solidFill>
                <a:schemeClr val="dk2"/>
              </a:solidFill>
              <a:latin typeface="Montserrat"/>
              <a:ea typeface="Montserrat"/>
              <a:cs typeface="Montserrat"/>
              <a:sym typeface="Montserrat"/>
            </a:endParaRPr>
          </a:p>
          <a:p>
            <a:pPr indent="0" lvl="0" marL="0" rtl="0" algn="ctr">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SZABADOS</a:t>
            </a:r>
            <a:endParaRPr sz="6600">
              <a:solidFill>
                <a:schemeClr val="dk2"/>
              </a:solidFill>
              <a:latin typeface="Montserrat"/>
              <a:ea typeface="Montserrat"/>
              <a:cs typeface="Montserrat"/>
              <a:sym typeface="Montserrat"/>
            </a:endParaRPr>
          </a:p>
        </p:txBody>
      </p:sp>
      <p:sp>
        <p:nvSpPr>
          <p:cNvPr id="55" name="Google Shape;55;p4"/>
          <p:cNvSpPr txBox="1"/>
          <p:nvPr/>
        </p:nvSpPr>
        <p:spPr>
          <a:xfrm>
            <a:off x="3489816" y="1387067"/>
            <a:ext cx="52821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00"/>
              <a:buFont typeface="Montserrat"/>
              <a:buNone/>
            </a:pPr>
            <a:r>
              <a:rPr lang="en-US" sz="1600">
                <a:solidFill>
                  <a:schemeClr val="dk2"/>
                </a:solidFill>
                <a:latin typeface="Montserrat"/>
                <a:ea typeface="Montserrat"/>
                <a:cs typeface="Montserrat"/>
                <a:sym typeface="Montserrat"/>
              </a:rPr>
              <a:t>I N T R O</a:t>
            </a:r>
            <a:endParaRPr/>
          </a:p>
        </p:txBody>
      </p:sp>
      <p:sp>
        <p:nvSpPr>
          <p:cNvPr id="56" name="Google Shape;56;p4"/>
          <p:cNvSpPr txBox="1"/>
          <p:nvPr/>
        </p:nvSpPr>
        <p:spPr>
          <a:xfrm>
            <a:off x="1263150" y="4907975"/>
            <a:ext cx="9911100" cy="3000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450"/>
              <a:buFont typeface="Montserrat"/>
              <a:buNone/>
            </a:pPr>
            <a:r>
              <a:rPr lang="en-US" sz="2600">
                <a:solidFill>
                  <a:schemeClr val="dk1"/>
                </a:solidFill>
                <a:latin typeface="Montserrat"/>
                <a:ea typeface="Montserrat"/>
                <a:cs typeface="Montserrat"/>
                <a:sym typeface="Montserrat"/>
              </a:rPr>
              <a:t>"...originally Buddhist theologian and programmer, senior AI professional, lead of research, lecturer,  startupper, ex-CTO</a:t>
            </a:r>
            <a:endParaRPr sz="2600">
              <a:solidFill>
                <a:schemeClr val="dk1"/>
              </a:solidFill>
              <a:latin typeface="Montserrat"/>
              <a:ea typeface="Montserrat"/>
              <a:cs typeface="Montserrat"/>
              <a:sym typeface="Montserrat"/>
            </a:endParaRPr>
          </a:p>
          <a:p>
            <a:pPr indent="0" lvl="0" marL="0" marR="0" rtl="0" algn="ctr">
              <a:lnSpc>
                <a:spcPct val="150000"/>
              </a:lnSpc>
              <a:spcBef>
                <a:spcPts val="0"/>
              </a:spcBef>
              <a:spcAft>
                <a:spcPts val="0"/>
              </a:spcAft>
              <a:buClr>
                <a:schemeClr val="dk1"/>
              </a:buClr>
              <a:buSzPts val="450"/>
              <a:buFont typeface="Montserrat"/>
              <a:buNone/>
            </a:pPr>
            <a:r>
              <a:t/>
            </a:r>
            <a:endParaRPr sz="2600">
              <a:solidFill>
                <a:schemeClr val="dk1"/>
              </a:solidFill>
              <a:latin typeface="Montserrat"/>
              <a:ea typeface="Montserrat"/>
              <a:cs typeface="Montserrat"/>
              <a:sym typeface="Montserrat"/>
            </a:endParaRPr>
          </a:p>
          <a:p>
            <a:pPr indent="0" lvl="0" marL="0" marR="0" rtl="0" algn="ctr">
              <a:lnSpc>
                <a:spcPct val="150000"/>
              </a:lnSpc>
              <a:spcBef>
                <a:spcPts val="0"/>
              </a:spcBef>
              <a:spcAft>
                <a:spcPts val="0"/>
              </a:spcAft>
              <a:buClr>
                <a:schemeClr val="dk1"/>
              </a:buClr>
              <a:buSzPts val="450"/>
              <a:buFont typeface="Montserrat"/>
              <a:buNone/>
            </a:pPr>
            <a:r>
              <a:rPr lang="en-US" sz="2600">
                <a:solidFill>
                  <a:schemeClr val="dk1"/>
                </a:solidFill>
                <a:latin typeface="Montserrat"/>
                <a:ea typeface="Montserrat"/>
                <a:cs typeface="Montserrat"/>
                <a:sym typeface="Montserrat"/>
              </a:rPr>
              <a:t> Presently: </a:t>
            </a:r>
            <a:endParaRPr sz="2600">
              <a:solidFill>
                <a:schemeClr val="dk1"/>
              </a:solidFill>
              <a:latin typeface="Montserrat"/>
              <a:ea typeface="Montserrat"/>
              <a:cs typeface="Montserrat"/>
              <a:sym typeface="Montserrat"/>
            </a:endParaRPr>
          </a:p>
          <a:p>
            <a:pPr indent="0" lvl="0" marL="0" marR="0" rtl="0" algn="ctr">
              <a:lnSpc>
                <a:spcPct val="150000"/>
              </a:lnSpc>
              <a:spcBef>
                <a:spcPts val="0"/>
              </a:spcBef>
              <a:spcAft>
                <a:spcPts val="0"/>
              </a:spcAft>
              <a:buClr>
                <a:schemeClr val="dk1"/>
              </a:buClr>
              <a:buSzPts val="450"/>
              <a:buFont typeface="Montserrat"/>
              <a:buNone/>
            </a:pPr>
            <a:r>
              <a:rPr lang="en-US" sz="2600">
                <a:solidFill>
                  <a:schemeClr val="dk1"/>
                </a:solidFill>
                <a:latin typeface="Montserrat"/>
                <a:ea typeface="Montserrat"/>
                <a:cs typeface="Montserrat"/>
                <a:sym typeface="Montserrat"/>
              </a:rPr>
              <a:t>Lecturer: Frankfurt School of Finance and Management,</a:t>
            </a:r>
            <a:endParaRPr sz="2600">
              <a:solidFill>
                <a:schemeClr val="dk1"/>
              </a:solidFill>
              <a:latin typeface="Montserrat"/>
              <a:ea typeface="Montserrat"/>
              <a:cs typeface="Montserrat"/>
              <a:sym typeface="Montserrat"/>
            </a:endParaRPr>
          </a:p>
          <a:p>
            <a:pPr indent="0" lvl="0" marL="0" marR="0" rtl="0" algn="ctr">
              <a:lnSpc>
                <a:spcPct val="150000"/>
              </a:lnSpc>
              <a:spcBef>
                <a:spcPts val="0"/>
              </a:spcBef>
              <a:spcAft>
                <a:spcPts val="0"/>
              </a:spcAft>
              <a:buClr>
                <a:schemeClr val="dk1"/>
              </a:buClr>
              <a:buSzPts val="450"/>
              <a:buFont typeface="Montserrat"/>
              <a:buNone/>
            </a:pPr>
            <a:r>
              <a:rPr lang="en-US" sz="2600">
                <a:solidFill>
                  <a:schemeClr val="dk1"/>
                </a:solidFill>
                <a:latin typeface="Montserrat"/>
                <a:ea typeface="Montserrat"/>
                <a:cs typeface="Montserrat"/>
                <a:sym typeface="Montserrat"/>
              </a:rPr>
              <a:t>Specialization leader: </a:t>
            </a:r>
            <a:r>
              <a:rPr lang="en-US" sz="2600">
                <a:solidFill>
                  <a:schemeClr val="dk1"/>
                </a:solidFill>
                <a:latin typeface="Montserrat"/>
                <a:ea typeface="Montserrat"/>
                <a:cs typeface="Montserrat"/>
                <a:sym typeface="Montserrat"/>
              </a:rPr>
              <a:t>KÜRT Academy, </a:t>
            </a:r>
            <a:endParaRPr sz="2600">
              <a:solidFill>
                <a:schemeClr val="dk1"/>
              </a:solidFill>
              <a:latin typeface="Montserrat"/>
              <a:ea typeface="Montserrat"/>
              <a:cs typeface="Montserrat"/>
              <a:sym typeface="Montserrat"/>
            </a:endParaRPr>
          </a:p>
          <a:p>
            <a:pPr indent="0" lvl="0" marL="0" marR="0" rtl="0" algn="ctr">
              <a:lnSpc>
                <a:spcPct val="150000"/>
              </a:lnSpc>
              <a:spcBef>
                <a:spcPts val="0"/>
              </a:spcBef>
              <a:spcAft>
                <a:spcPts val="0"/>
              </a:spcAft>
              <a:buClr>
                <a:schemeClr val="dk1"/>
              </a:buClr>
              <a:buSzPts val="450"/>
              <a:buFont typeface="Montserrat"/>
              <a:buNone/>
            </a:pPr>
            <a:r>
              <a:rPr lang="en-US" sz="2600">
                <a:solidFill>
                  <a:schemeClr val="dk1"/>
                </a:solidFill>
                <a:latin typeface="Montserrat"/>
                <a:ea typeface="Montserrat"/>
                <a:cs typeface="Montserrat"/>
                <a:sym typeface="Montserrat"/>
              </a:rPr>
              <a:t>Senior Consultant: AI Partners,</a:t>
            </a:r>
            <a:endParaRPr sz="2600">
              <a:solidFill>
                <a:schemeClr val="dk1"/>
              </a:solidFill>
              <a:latin typeface="Montserrat"/>
              <a:ea typeface="Montserrat"/>
              <a:cs typeface="Montserrat"/>
              <a:sym typeface="Montserrat"/>
            </a:endParaRPr>
          </a:p>
          <a:p>
            <a:pPr indent="0" lvl="0" marL="0" marR="0" rtl="0" algn="ctr">
              <a:lnSpc>
                <a:spcPct val="150000"/>
              </a:lnSpc>
              <a:spcBef>
                <a:spcPts val="0"/>
              </a:spcBef>
              <a:spcAft>
                <a:spcPts val="0"/>
              </a:spcAft>
              <a:buClr>
                <a:schemeClr val="dk1"/>
              </a:buClr>
              <a:buSzPts val="450"/>
              <a:buFont typeface="Montserrat"/>
              <a:buNone/>
            </a:pPr>
            <a:r>
              <a:rPr lang="en-US" sz="2600">
                <a:solidFill>
                  <a:schemeClr val="dk1"/>
                </a:solidFill>
                <a:latin typeface="Montserrat"/>
                <a:ea typeface="Montserrat"/>
                <a:cs typeface="Montserrat"/>
                <a:sym typeface="Montserrat"/>
              </a:rPr>
              <a:t> Chief organizer: Budapest.AI."</a:t>
            </a:r>
            <a:endParaRPr sz="2600"/>
          </a:p>
        </p:txBody>
      </p:sp>
      <p:sp>
        <p:nvSpPr>
          <p:cNvPr id="57" name="Google Shape;57;p4"/>
          <p:cNvSpPr/>
          <p:nvPr/>
        </p:nvSpPr>
        <p:spPr>
          <a:xfrm>
            <a:off x="3696464" y="11062100"/>
            <a:ext cx="5097600" cy="914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Montserrat"/>
              <a:ea typeface="Montserrat"/>
              <a:cs typeface="Montserrat"/>
              <a:sym typeface="Montserrat"/>
            </a:endParaRPr>
          </a:p>
        </p:txBody>
      </p:sp>
      <p:sp>
        <p:nvSpPr>
          <p:cNvPr id="58" name="Google Shape;58;p4"/>
          <p:cNvSpPr txBox="1"/>
          <p:nvPr/>
        </p:nvSpPr>
        <p:spPr>
          <a:xfrm>
            <a:off x="4157525" y="11253336"/>
            <a:ext cx="40992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600"/>
              <a:buFont typeface="Montserrat"/>
              <a:buNone/>
            </a:pPr>
            <a:r>
              <a:rPr lang="en-US"/>
              <a:t>CT</a:t>
            </a:r>
            <a:r>
              <a:rPr lang="en-US" sz="2400" u="sng">
                <a:solidFill>
                  <a:srgbClr val="CCCCCC"/>
                </a:solidFill>
                <a:latin typeface="Montserrat"/>
                <a:ea typeface="Montserrat"/>
                <a:cs typeface="Montserrat"/>
                <a:sym typeface="Montserrat"/>
                <a:hlinkClick r:id="rId3">
                  <a:extLst>
                    <a:ext uri="{A12FA001-AC4F-418D-AE19-62706E023703}">
                      <ahyp:hlinkClr val="tx"/>
                    </a:ext>
                  </a:extLst>
                </a:hlinkClick>
              </a:rPr>
              <a:t>CONTACT</a:t>
            </a:r>
            <a:endParaRPr>
              <a:solidFill>
                <a:srgbClr val="CCCCCC"/>
              </a:solidFill>
            </a:endParaRPr>
          </a:p>
        </p:txBody>
      </p:sp>
      <p:pic>
        <p:nvPicPr>
          <p:cNvPr id="59" name="Google Shape;59;p4"/>
          <p:cNvPicPr preferRelativeResize="0"/>
          <p:nvPr/>
        </p:nvPicPr>
        <p:blipFill rotWithShape="1">
          <a:blip r:embed="rId4">
            <a:alphaModFix/>
          </a:blip>
          <a:srcRect b="0" l="25008" r="58180" t="68828"/>
          <a:stretch/>
        </p:blipFill>
        <p:spPr>
          <a:xfrm>
            <a:off x="12407800" y="0"/>
            <a:ext cx="11969851" cy="13658201"/>
          </a:xfrm>
          <a:prstGeom prst="rect">
            <a:avLst/>
          </a:prstGeom>
          <a:noFill/>
          <a:ln>
            <a:noFill/>
          </a:ln>
        </p:spPr>
      </p:pic>
      <p:pic>
        <p:nvPicPr>
          <p:cNvPr id="60" name="Google Shape;60;p4"/>
          <p:cNvPicPr preferRelativeResize="0"/>
          <p:nvPr/>
        </p:nvPicPr>
        <p:blipFill>
          <a:blip r:embed="rId5">
            <a:alphaModFix/>
          </a:blip>
          <a:stretch>
            <a:fillRect/>
          </a:stretch>
        </p:blipFill>
        <p:spPr>
          <a:xfrm>
            <a:off x="15867100" y="2481850"/>
            <a:ext cx="6070600" cy="6070600"/>
          </a:xfrm>
          <a:prstGeom prst="rect">
            <a:avLst/>
          </a:prstGeom>
          <a:noFill/>
          <a:ln>
            <a:noFill/>
          </a:ln>
        </p:spPr>
      </p:pic>
      <p:pic>
        <p:nvPicPr>
          <p:cNvPr id="61" name="Google Shape;61;p4"/>
          <p:cNvPicPr preferRelativeResize="0"/>
          <p:nvPr/>
        </p:nvPicPr>
        <p:blipFill>
          <a:blip r:embed="rId6">
            <a:alphaModFix/>
          </a:blip>
          <a:stretch>
            <a:fillRect/>
          </a:stretch>
        </p:blipFill>
        <p:spPr>
          <a:xfrm>
            <a:off x="14935200" y="10347275"/>
            <a:ext cx="7877175" cy="2533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2"/>
          <p:cNvPicPr preferRelativeResize="0"/>
          <p:nvPr/>
        </p:nvPicPr>
        <p:blipFill rotWithShape="1">
          <a:blip r:embed="rId3">
            <a:alphaModFix/>
          </a:blip>
          <a:srcRect b="51932" l="25008" r="54573" t="0"/>
          <a:stretch/>
        </p:blipFill>
        <p:spPr>
          <a:xfrm>
            <a:off x="12188825" y="0"/>
            <a:ext cx="12188702" cy="13716000"/>
          </a:xfrm>
          <a:prstGeom prst="rect">
            <a:avLst/>
          </a:prstGeom>
          <a:noFill/>
          <a:ln>
            <a:noFill/>
          </a:ln>
        </p:spPr>
      </p:pic>
      <p:sp>
        <p:nvSpPr>
          <p:cNvPr id="227" name="Google Shape;227;p22"/>
          <p:cNvSpPr txBox="1"/>
          <p:nvPr/>
        </p:nvSpPr>
        <p:spPr>
          <a:xfrm>
            <a:off x="519325" y="4501900"/>
            <a:ext cx="11132400" cy="6403500"/>
          </a:xfrm>
          <a:prstGeom prst="rect">
            <a:avLst/>
          </a:prstGeom>
          <a:noFill/>
          <a:ln>
            <a:noFill/>
          </a:ln>
        </p:spPr>
        <p:txBody>
          <a:bodyPr anchorCtr="0" anchor="t" bIns="45700" lIns="91425" spcFirstLastPara="1" rIns="91425" wrap="square" tIns="45700">
            <a:noAutofit/>
          </a:bodyPr>
          <a:lstStyle/>
          <a:p>
            <a:pPr indent="0" lvl="0" marL="457200" rtl="0" algn="ctr">
              <a:lnSpc>
                <a:spcPct val="115000"/>
              </a:lnSpc>
              <a:spcBef>
                <a:spcPts val="0"/>
              </a:spcBef>
              <a:spcAft>
                <a:spcPts val="0"/>
              </a:spcAft>
              <a:buNone/>
            </a:pPr>
            <a:r>
              <a:rPr lang="en-US" sz="3000">
                <a:solidFill>
                  <a:schemeClr val="dk2"/>
                </a:solidFill>
                <a:latin typeface="Montserrat"/>
                <a:ea typeface="Montserrat"/>
                <a:cs typeface="Montserrat"/>
                <a:sym typeface="Montserrat"/>
              </a:rPr>
              <a:t>CLASSIFICATION RISK:</a:t>
            </a:r>
            <a:endParaRPr sz="3000">
              <a:solidFill>
                <a:schemeClr val="dk2"/>
              </a:solidFill>
              <a:latin typeface="Montserrat"/>
              <a:ea typeface="Montserrat"/>
              <a:cs typeface="Montserrat"/>
              <a:sym typeface="Montserrat"/>
            </a:endParaRPr>
          </a:p>
          <a:p>
            <a:pPr indent="0" lvl="0" marL="457200" rtl="0" algn="ctr">
              <a:lnSpc>
                <a:spcPct val="115000"/>
              </a:lnSpc>
              <a:spcBef>
                <a:spcPts val="0"/>
              </a:spcBef>
              <a:spcAft>
                <a:spcPts val="0"/>
              </a:spcAft>
              <a:buNone/>
            </a:pPr>
            <a:r>
              <a:t/>
            </a:r>
            <a:endParaRPr sz="2800">
              <a:solidFill>
                <a:srgbClr val="201C1F"/>
              </a:solidFill>
              <a:highlight>
                <a:srgbClr val="F4F4F3"/>
              </a:highlight>
              <a:latin typeface="Montserrat"/>
              <a:ea typeface="Montserrat"/>
              <a:cs typeface="Montserrat"/>
              <a:sym typeface="Montserrat"/>
            </a:endParaRPr>
          </a:p>
          <a:p>
            <a:pPr indent="0" lvl="0" marL="457200" rtl="0" algn="ctr">
              <a:lnSpc>
                <a:spcPct val="115000"/>
              </a:lnSpc>
              <a:spcBef>
                <a:spcPts val="0"/>
              </a:spcBef>
              <a:spcAft>
                <a:spcPts val="0"/>
              </a:spcAft>
              <a:buNone/>
            </a:pPr>
            <a:r>
              <a:t/>
            </a:r>
            <a:endParaRPr sz="2800">
              <a:solidFill>
                <a:srgbClr val="201C1F"/>
              </a:solidFill>
              <a:highlight>
                <a:srgbClr val="F4F4F3"/>
              </a:highlight>
              <a:latin typeface="Montserrat"/>
              <a:ea typeface="Montserrat"/>
              <a:cs typeface="Montserrat"/>
              <a:sym typeface="Montserrat"/>
            </a:endParaRPr>
          </a:p>
          <a:p>
            <a:pPr indent="0" lvl="0" marL="457200" rtl="0" algn="ctr">
              <a:lnSpc>
                <a:spcPct val="115000"/>
              </a:lnSpc>
              <a:spcBef>
                <a:spcPts val="0"/>
              </a:spcBef>
              <a:spcAft>
                <a:spcPts val="0"/>
              </a:spcAft>
              <a:buNone/>
            </a:pPr>
            <a:r>
              <a:rPr lang="en-US" sz="2800">
                <a:solidFill>
                  <a:srgbClr val="201C1F"/>
                </a:solidFill>
                <a:highlight>
                  <a:srgbClr val="F4F4F3"/>
                </a:highlight>
                <a:latin typeface="Montserrat"/>
                <a:ea typeface="Montserrat"/>
                <a:cs typeface="Montserrat"/>
                <a:sym typeface="Montserrat"/>
              </a:rPr>
              <a:t>“Your cancer predictions are 90% accurate. </a:t>
            </a:r>
            <a:endParaRPr sz="2800">
              <a:solidFill>
                <a:srgbClr val="201C1F"/>
              </a:solidFill>
              <a:highlight>
                <a:srgbClr val="F4F4F3"/>
              </a:highlight>
              <a:latin typeface="Montserrat"/>
              <a:ea typeface="Montserrat"/>
              <a:cs typeface="Montserrat"/>
              <a:sym typeface="Montserrat"/>
            </a:endParaRPr>
          </a:p>
          <a:p>
            <a:pPr indent="0" lvl="0" marL="457200" rtl="0" algn="ctr">
              <a:lnSpc>
                <a:spcPct val="115000"/>
              </a:lnSpc>
              <a:spcBef>
                <a:spcPts val="0"/>
              </a:spcBef>
              <a:spcAft>
                <a:spcPts val="0"/>
              </a:spcAft>
              <a:buNone/>
            </a:pPr>
            <a:r>
              <a:rPr b="1" lang="en-US" sz="2800">
                <a:solidFill>
                  <a:srgbClr val="201C1F"/>
                </a:solidFill>
                <a:highlight>
                  <a:srgbClr val="F4F4F3"/>
                </a:highlight>
                <a:latin typeface="Montserrat"/>
                <a:ea typeface="Montserrat"/>
                <a:cs typeface="Montserrat"/>
                <a:sym typeface="Montserrat"/>
              </a:rPr>
              <a:t>We have 10 dead people.”</a:t>
            </a:r>
            <a:endParaRPr b="1" sz="2800">
              <a:solidFill>
                <a:srgbClr val="201C1F"/>
              </a:solidFill>
              <a:highlight>
                <a:srgbClr val="F4F4F3"/>
              </a:highlight>
              <a:latin typeface="Montserrat"/>
              <a:ea typeface="Montserrat"/>
              <a:cs typeface="Montserrat"/>
              <a:sym typeface="Montserrat"/>
            </a:endParaRPr>
          </a:p>
          <a:p>
            <a:pPr indent="0" lvl="0" marL="457200" rtl="0" algn="ctr">
              <a:lnSpc>
                <a:spcPct val="115000"/>
              </a:lnSpc>
              <a:spcBef>
                <a:spcPts val="0"/>
              </a:spcBef>
              <a:spcAft>
                <a:spcPts val="0"/>
              </a:spcAft>
              <a:buNone/>
            </a:pPr>
            <a:r>
              <a:t/>
            </a:r>
            <a:endParaRPr sz="2800">
              <a:solidFill>
                <a:srgbClr val="201C1F"/>
              </a:solidFill>
              <a:highlight>
                <a:srgbClr val="F4F4F3"/>
              </a:highlight>
              <a:latin typeface="Montserrat"/>
              <a:ea typeface="Montserrat"/>
              <a:cs typeface="Montserrat"/>
              <a:sym typeface="Montserrat"/>
            </a:endParaRPr>
          </a:p>
          <a:p>
            <a:pPr indent="0" lvl="0" marL="457200" rtl="0" algn="ctr">
              <a:lnSpc>
                <a:spcPct val="115000"/>
              </a:lnSpc>
              <a:spcBef>
                <a:spcPts val="0"/>
              </a:spcBef>
              <a:spcAft>
                <a:spcPts val="0"/>
              </a:spcAft>
              <a:buNone/>
            </a:pPr>
            <a:r>
              <a:t/>
            </a:r>
            <a:endParaRPr sz="2800">
              <a:solidFill>
                <a:srgbClr val="201C1F"/>
              </a:solidFill>
              <a:highlight>
                <a:srgbClr val="F4F4F3"/>
              </a:highlight>
              <a:latin typeface="Montserrat"/>
              <a:ea typeface="Montserrat"/>
              <a:cs typeface="Montserrat"/>
              <a:sym typeface="Montserrat"/>
            </a:endParaRPr>
          </a:p>
          <a:p>
            <a:pPr indent="0" lvl="0" marL="457200" rtl="0" algn="ctr">
              <a:lnSpc>
                <a:spcPct val="115000"/>
              </a:lnSpc>
              <a:spcBef>
                <a:spcPts val="0"/>
              </a:spcBef>
              <a:spcAft>
                <a:spcPts val="0"/>
              </a:spcAft>
              <a:buNone/>
            </a:pPr>
            <a:r>
              <a:t/>
            </a:r>
            <a:endParaRPr sz="2800">
              <a:solidFill>
                <a:srgbClr val="201C1F"/>
              </a:solidFill>
              <a:highlight>
                <a:srgbClr val="F4F4F3"/>
              </a:highlight>
              <a:latin typeface="Montserrat"/>
              <a:ea typeface="Montserrat"/>
              <a:cs typeface="Montserrat"/>
              <a:sym typeface="Montserrat"/>
            </a:endParaRPr>
          </a:p>
          <a:p>
            <a:pPr indent="0" lvl="0" marL="457200" rtl="0" algn="ctr">
              <a:lnSpc>
                <a:spcPct val="115000"/>
              </a:lnSpc>
              <a:spcBef>
                <a:spcPts val="0"/>
              </a:spcBef>
              <a:spcAft>
                <a:spcPts val="0"/>
              </a:spcAft>
              <a:buNone/>
            </a:pPr>
            <a:r>
              <a:rPr lang="en-US" sz="2800">
                <a:solidFill>
                  <a:srgbClr val="201C1F"/>
                </a:solidFill>
                <a:highlight>
                  <a:srgbClr val="F4F4F3"/>
                </a:highlight>
                <a:latin typeface="Montserrat"/>
                <a:ea typeface="Montserrat"/>
                <a:cs typeface="Montserrat"/>
                <a:sym typeface="Montserrat"/>
              </a:rPr>
              <a:t>SOLUTION:</a:t>
            </a:r>
            <a:endParaRPr sz="2800">
              <a:solidFill>
                <a:srgbClr val="201C1F"/>
              </a:solidFill>
              <a:highlight>
                <a:srgbClr val="F4F4F3"/>
              </a:highlight>
              <a:latin typeface="Montserrat"/>
              <a:ea typeface="Montserrat"/>
              <a:cs typeface="Montserrat"/>
              <a:sym typeface="Montserrat"/>
            </a:endParaRPr>
          </a:p>
          <a:p>
            <a:pPr indent="0" lvl="0" marL="457200" rtl="0" algn="ctr">
              <a:lnSpc>
                <a:spcPct val="115000"/>
              </a:lnSpc>
              <a:spcBef>
                <a:spcPts val="0"/>
              </a:spcBef>
              <a:spcAft>
                <a:spcPts val="0"/>
              </a:spcAft>
              <a:buNone/>
            </a:pPr>
            <a:r>
              <a:t/>
            </a:r>
            <a:endParaRPr sz="2800">
              <a:solidFill>
                <a:srgbClr val="201C1F"/>
              </a:solidFill>
              <a:highlight>
                <a:srgbClr val="F4F4F3"/>
              </a:highlight>
              <a:latin typeface="Montserrat"/>
              <a:ea typeface="Montserrat"/>
              <a:cs typeface="Montserrat"/>
              <a:sym typeface="Montserrat"/>
            </a:endParaRPr>
          </a:p>
          <a:p>
            <a:pPr indent="0" lvl="0" marL="457200" rtl="0" algn="ctr">
              <a:lnSpc>
                <a:spcPct val="115000"/>
              </a:lnSpc>
              <a:spcBef>
                <a:spcPts val="0"/>
              </a:spcBef>
              <a:spcAft>
                <a:spcPts val="0"/>
              </a:spcAft>
              <a:buNone/>
            </a:pPr>
            <a:r>
              <a:rPr b="1" lang="en-US" sz="2800">
                <a:solidFill>
                  <a:srgbClr val="201C1F"/>
                </a:solidFill>
                <a:highlight>
                  <a:srgbClr val="F4F4F3"/>
                </a:highlight>
                <a:latin typeface="Montserrat"/>
                <a:ea typeface="Montserrat"/>
                <a:cs typeface="Montserrat"/>
                <a:sym typeface="Montserrat"/>
              </a:rPr>
              <a:t>Substitution of huiman expertise is not the way! </a:t>
            </a:r>
            <a:endParaRPr b="1" sz="2800">
              <a:solidFill>
                <a:srgbClr val="201C1F"/>
              </a:solidFill>
              <a:highlight>
                <a:srgbClr val="F4F4F3"/>
              </a:highlight>
              <a:latin typeface="Montserrat"/>
              <a:ea typeface="Montserrat"/>
              <a:cs typeface="Montserrat"/>
              <a:sym typeface="Montserrat"/>
            </a:endParaRPr>
          </a:p>
          <a:p>
            <a:pPr indent="0" lvl="0" marL="457200" rtl="0" algn="ctr">
              <a:lnSpc>
                <a:spcPct val="115000"/>
              </a:lnSpc>
              <a:spcBef>
                <a:spcPts val="0"/>
              </a:spcBef>
              <a:spcAft>
                <a:spcPts val="0"/>
              </a:spcAft>
              <a:buNone/>
            </a:pPr>
            <a:r>
              <a:rPr lang="en-US" sz="2800">
                <a:solidFill>
                  <a:srgbClr val="201C1F"/>
                </a:solidFill>
                <a:highlight>
                  <a:srgbClr val="F4F4F3"/>
                </a:highlight>
                <a:latin typeface="Montserrat"/>
                <a:ea typeface="Montserrat"/>
                <a:cs typeface="Montserrat"/>
                <a:sym typeface="Montserrat"/>
              </a:rPr>
              <a:t>Think in cooperative systems!</a:t>
            </a:r>
            <a:endParaRPr sz="2800">
              <a:solidFill>
                <a:srgbClr val="201C1F"/>
              </a:solidFill>
              <a:highlight>
                <a:srgbClr val="F4F4F3"/>
              </a:highlight>
              <a:latin typeface="Montserrat"/>
              <a:ea typeface="Montserrat"/>
              <a:cs typeface="Montserrat"/>
              <a:sym typeface="Montserrat"/>
            </a:endParaRPr>
          </a:p>
          <a:p>
            <a:pPr indent="0" lvl="0" marL="457200" rtl="0" algn="ctr">
              <a:lnSpc>
                <a:spcPct val="115000"/>
              </a:lnSpc>
              <a:spcBef>
                <a:spcPts val="0"/>
              </a:spcBef>
              <a:spcAft>
                <a:spcPts val="0"/>
              </a:spcAft>
              <a:buNone/>
            </a:pPr>
            <a:r>
              <a:t/>
            </a:r>
            <a:endParaRPr sz="2800">
              <a:solidFill>
                <a:srgbClr val="201C1F"/>
              </a:solidFill>
              <a:highlight>
                <a:srgbClr val="F4F4F3"/>
              </a:highlight>
              <a:latin typeface="Montserrat"/>
              <a:ea typeface="Montserrat"/>
              <a:cs typeface="Montserrat"/>
              <a:sym typeface="Montserrat"/>
            </a:endParaRPr>
          </a:p>
          <a:p>
            <a:pPr indent="0" lvl="0" marL="457200" rtl="0" algn="ctr">
              <a:lnSpc>
                <a:spcPct val="115000"/>
              </a:lnSpc>
              <a:spcBef>
                <a:spcPts val="0"/>
              </a:spcBef>
              <a:spcAft>
                <a:spcPts val="0"/>
              </a:spcAft>
              <a:buNone/>
            </a:pPr>
            <a:r>
              <a:t/>
            </a:r>
            <a:endParaRPr sz="2800">
              <a:solidFill>
                <a:srgbClr val="201C1F"/>
              </a:solidFill>
              <a:highlight>
                <a:srgbClr val="F4F4F3"/>
              </a:highlight>
              <a:latin typeface="Montserrat"/>
              <a:ea typeface="Montserrat"/>
              <a:cs typeface="Montserrat"/>
              <a:sym typeface="Montserrat"/>
            </a:endParaRPr>
          </a:p>
          <a:p>
            <a:pPr indent="0" lvl="0" marL="457200" rtl="0" algn="ctr">
              <a:lnSpc>
                <a:spcPct val="115000"/>
              </a:lnSpc>
              <a:spcBef>
                <a:spcPts val="0"/>
              </a:spcBef>
              <a:spcAft>
                <a:spcPts val="0"/>
              </a:spcAft>
              <a:buNone/>
            </a:pPr>
            <a:r>
              <a:t/>
            </a:r>
            <a:endParaRPr sz="2800">
              <a:solidFill>
                <a:srgbClr val="201C1F"/>
              </a:solidFill>
              <a:highlight>
                <a:srgbClr val="F4F4F3"/>
              </a:highlight>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2800">
              <a:solidFill>
                <a:srgbClr val="201C1F"/>
              </a:solidFill>
              <a:highlight>
                <a:srgbClr val="F4F4F3"/>
              </a:highlight>
              <a:latin typeface="Montserrat"/>
              <a:ea typeface="Montserrat"/>
              <a:cs typeface="Montserrat"/>
              <a:sym typeface="Montserrat"/>
            </a:endParaRPr>
          </a:p>
        </p:txBody>
      </p:sp>
      <p:sp>
        <p:nvSpPr>
          <p:cNvPr id="228" name="Google Shape;228;p22"/>
          <p:cNvSpPr txBox="1"/>
          <p:nvPr/>
        </p:nvSpPr>
        <p:spPr>
          <a:xfrm>
            <a:off x="-4512299" y="2152000"/>
            <a:ext cx="212193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“I HAVE 90% ACCURACY!”</a:t>
            </a:r>
            <a:endParaRPr/>
          </a:p>
        </p:txBody>
      </p:sp>
      <p:sp>
        <p:nvSpPr>
          <p:cNvPr id="229" name="Google Shape;229;p22"/>
          <p:cNvSpPr txBox="1"/>
          <p:nvPr/>
        </p:nvSpPr>
        <p:spPr>
          <a:xfrm>
            <a:off x="892150" y="625075"/>
            <a:ext cx="10325400" cy="3387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None/>
            </a:pPr>
            <a:r>
              <a:rPr lang="en-US" sz="2400">
                <a:solidFill>
                  <a:schemeClr val="dk2"/>
                </a:solidFill>
                <a:latin typeface="Montserrat"/>
                <a:ea typeface="Montserrat"/>
                <a:cs typeface="Montserrat"/>
                <a:sym typeface="Montserrat"/>
              </a:rPr>
              <a:t>MEASUREMENT VS BUSINESS RISK</a:t>
            </a:r>
            <a:endParaRPr sz="2400">
              <a:solidFill>
                <a:schemeClr val="dk2"/>
              </a:solidFill>
              <a:latin typeface="Montserrat"/>
              <a:ea typeface="Montserrat"/>
              <a:cs typeface="Montserrat"/>
              <a:sym typeface="Montserrat"/>
            </a:endParaRPr>
          </a:p>
          <a:p>
            <a:pPr indent="-381000" lvl="0" marL="457200" rtl="0" algn="ctr">
              <a:lnSpc>
                <a:spcPct val="115000"/>
              </a:lnSpc>
              <a:spcBef>
                <a:spcPts val="0"/>
              </a:spcBef>
              <a:spcAft>
                <a:spcPts val="0"/>
              </a:spcAft>
              <a:buSzPts val="2400"/>
              <a:buFont typeface="Montserrat"/>
              <a:buChar char="-"/>
            </a:pPr>
            <a:r>
              <a:rPr lang="en-US" sz="2400">
                <a:solidFill>
                  <a:schemeClr val="dk2"/>
                </a:solidFill>
                <a:latin typeface="Montserrat"/>
                <a:ea typeface="Montserrat"/>
                <a:cs typeface="Montserrat"/>
                <a:sym typeface="Montserrat"/>
              </a:rPr>
              <a:t>THE FALSE FOCUS ON ACCURACY</a:t>
            </a:r>
            <a:endParaRPr sz="2400">
              <a:latin typeface="Montserrat"/>
              <a:ea typeface="Montserrat"/>
              <a:cs typeface="Montserrat"/>
              <a:sym typeface="Montserrat"/>
            </a:endParaRPr>
          </a:p>
        </p:txBody>
      </p:sp>
      <p:pic>
        <p:nvPicPr>
          <p:cNvPr id="230" name="Google Shape;230;p22"/>
          <p:cNvPicPr preferRelativeResize="0"/>
          <p:nvPr/>
        </p:nvPicPr>
        <p:blipFill>
          <a:blip r:embed="rId4">
            <a:alphaModFix/>
          </a:blip>
          <a:stretch>
            <a:fillRect/>
          </a:stretch>
        </p:blipFill>
        <p:spPr>
          <a:xfrm>
            <a:off x="15255675" y="662550"/>
            <a:ext cx="6800750" cy="12367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3"/>
          <p:cNvPicPr preferRelativeResize="0"/>
          <p:nvPr/>
        </p:nvPicPr>
        <p:blipFill rotWithShape="1">
          <a:blip r:embed="rId3">
            <a:alphaModFix/>
          </a:blip>
          <a:srcRect b="25600" l="0" r="61563" t="25600"/>
          <a:stretch/>
        </p:blipFill>
        <p:spPr>
          <a:xfrm>
            <a:off x="0" y="0"/>
            <a:ext cx="24377650" cy="6691799"/>
          </a:xfrm>
          <a:prstGeom prst="rect">
            <a:avLst/>
          </a:prstGeom>
          <a:noFill/>
          <a:ln>
            <a:noFill/>
          </a:ln>
        </p:spPr>
      </p:pic>
      <p:pic>
        <p:nvPicPr>
          <p:cNvPr id="236" name="Google Shape;236;p23"/>
          <p:cNvPicPr preferRelativeResize="0"/>
          <p:nvPr/>
        </p:nvPicPr>
        <p:blipFill>
          <a:blip r:embed="rId4">
            <a:alphaModFix/>
          </a:blip>
          <a:stretch>
            <a:fillRect/>
          </a:stretch>
        </p:blipFill>
        <p:spPr>
          <a:xfrm>
            <a:off x="8076673" y="1089585"/>
            <a:ext cx="8278257" cy="4512651"/>
          </a:xfrm>
          <a:prstGeom prst="rect">
            <a:avLst/>
          </a:prstGeom>
          <a:noFill/>
          <a:ln>
            <a:noFill/>
          </a:ln>
        </p:spPr>
      </p:pic>
      <p:sp>
        <p:nvSpPr>
          <p:cNvPr id="237" name="Google Shape;237;p23"/>
          <p:cNvSpPr txBox="1"/>
          <p:nvPr/>
        </p:nvSpPr>
        <p:spPr>
          <a:xfrm>
            <a:off x="5829900" y="8843725"/>
            <a:ext cx="12556500" cy="2123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DON’T REPLACE, AUGMENT!</a:t>
            </a:r>
            <a:endParaRPr/>
          </a:p>
        </p:txBody>
      </p:sp>
      <p:sp>
        <p:nvSpPr>
          <p:cNvPr id="238" name="Google Shape;238;p23"/>
          <p:cNvSpPr txBox="1"/>
          <p:nvPr/>
        </p:nvSpPr>
        <p:spPr>
          <a:xfrm>
            <a:off x="8338225" y="10566400"/>
            <a:ext cx="7692000" cy="58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E0E0E"/>
              </a:buClr>
              <a:buSzPts val="400"/>
              <a:buFont typeface="Montserrat"/>
              <a:buNone/>
            </a:pPr>
            <a:r>
              <a:rPr lang="en-US" sz="2400">
                <a:solidFill>
                  <a:srgbClr val="0E0E0E"/>
                </a:solidFill>
                <a:latin typeface="Montserrat"/>
                <a:ea typeface="Montserrat"/>
                <a:cs typeface="Montserrat"/>
                <a:sym typeface="Montserrat"/>
              </a:rPr>
              <a:t>COOPERATIVE SYSTEMS ARE MINIMIZING RISK</a:t>
            </a:r>
            <a:endParaRPr sz="2400"/>
          </a:p>
        </p:txBody>
      </p:sp>
      <p:sp>
        <p:nvSpPr>
          <p:cNvPr id="239" name="Google Shape;239;p23"/>
          <p:cNvSpPr txBox="1"/>
          <p:nvPr/>
        </p:nvSpPr>
        <p:spPr>
          <a:xfrm>
            <a:off x="8338225" y="11785600"/>
            <a:ext cx="7692000" cy="58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E0E0E"/>
              </a:buClr>
              <a:buSzPts val="400"/>
              <a:buFont typeface="Montserrat"/>
              <a:buNone/>
            </a:pPr>
            <a:r>
              <a:rPr lang="en-US" sz="2400" u="sng">
                <a:solidFill>
                  <a:schemeClr val="hlink"/>
                </a:solidFill>
                <a:latin typeface="Montserrat"/>
                <a:ea typeface="Montserrat"/>
                <a:cs typeface="Montserrat"/>
                <a:sym typeface="Montserrat"/>
                <a:hlinkClick r:id="rId5"/>
              </a:rPr>
              <a:t>Artificial intelligence VS Augmented intelligence</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4"/>
          <p:cNvSpPr txBox="1"/>
          <p:nvPr/>
        </p:nvSpPr>
        <p:spPr>
          <a:xfrm>
            <a:off x="-304800" y="1847200"/>
            <a:ext cx="249483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WHAT IF WE DON’T NEED THAT MUCH DATA AT ALL?</a:t>
            </a:r>
            <a:endParaRPr i="1"/>
          </a:p>
        </p:txBody>
      </p:sp>
      <p:sp>
        <p:nvSpPr>
          <p:cNvPr id="245" name="Google Shape;245;p24"/>
          <p:cNvSpPr txBox="1"/>
          <p:nvPr/>
        </p:nvSpPr>
        <p:spPr>
          <a:xfrm>
            <a:off x="9131077" y="1387067"/>
            <a:ext cx="62679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00"/>
              <a:buFont typeface="Arial"/>
              <a:buNone/>
            </a:pPr>
            <a:r>
              <a:rPr lang="en-US" sz="1600">
                <a:solidFill>
                  <a:schemeClr val="dk2"/>
                </a:solidFill>
                <a:latin typeface="Montserrat"/>
                <a:ea typeface="Montserrat"/>
                <a:cs typeface="Montserrat"/>
                <a:sym typeface="Montserrat"/>
              </a:rPr>
              <a:t>“ E P I L O G U E 1.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Montserrat"/>
              <a:ea typeface="Montserrat"/>
              <a:cs typeface="Montserrat"/>
              <a:sym typeface="Montserrat"/>
            </a:endParaRPr>
          </a:p>
        </p:txBody>
      </p:sp>
      <p:sp>
        <p:nvSpPr>
          <p:cNvPr id="246" name="Google Shape;246;p24"/>
          <p:cNvSpPr txBox="1"/>
          <p:nvPr/>
        </p:nvSpPr>
        <p:spPr>
          <a:xfrm>
            <a:off x="6211650" y="11932075"/>
            <a:ext cx="121668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2"/>
                </a:solidFill>
                <a:latin typeface="Montserrat"/>
                <a:ea typeface="Montserrat"/>
                <a:cs typeface="Montserrat"/>
                <a:sym typeface="Montserrat"/>
              </a:rPr>
              <a:t>s o u r c e :</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3"/>
              </a:rPr>
              <a:t>“An Empirical Study of Example Forgetting during Deep Neural Network Learning”</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4"/>
              </a:rPr>
              <a:t>‘Seven Myths in Machine Learning Research’</a:t>
            </a:r>
            <a:endParaRPr sz="1600">
              <a:solidFill>
                <a:schemeClr val="dk2"/>
              </a:solidFill>
              <a:latin typeface="Montserrat"/>
              <a:ea typeface="Montserrat"/>
              <a:cs typeface="Montserrat"/>
              <a:sym typeface="Montserrat"/>
            </a:endParaRPr>
          </a:p>
        </p:txBody>
      </p:sp>
      <p:sp>
        <p:nvSpPr>
          <p:cNvPr id="247" name="Google Shape;247;p24"/>
          <p:cNvSpPr txBox="1"/>
          <p:nvPr/>
        </p:nvSpPr>
        <p:spPr>
          <a:xfrm>
            <a:off x="14742550" y="3618275"/>
            <a:ext cx="9364200" cy="7613100"/>
          </a:xfrm>
          <a:prstGeom prst="rect">
            <a:avLst/>
          </a:prstGeom>
          <a:noFill/>
          <a:ln>
            <a:noFill/>
          </a:ln>
        </p:spPr>
        <p:txBody>
          <a:bodyPr anchorCtr="0" anchor="t" bIns="91425" lIns="91425" spcFirstLastPara="1" rIns="91425" wrap="square" tIns="91425">
            <a:noAutofit/>
          </a:bodyPr>
          <a:lstStyle/>
          <a:p>
            <a:pPr indent="-419100" lvl="0" marL="457200" rtl="0" algn="just">
              <a:lnSpc>
                <a:spcPct val="150000"/>
              </a:lnSpc>
              <a:spcBef>
                <a:spcPts val="0"/>
              </a:spcBef>
              <a:spcAft>
                <a:spcPts val="0"/>
              </a:spcAft>
              <a:buSzPts val="3000"/>
              <a:buFont typeface="Montserrat"/>
              <a:buChar char="-"/>
            </a:pPr>
            <a:r>
              <a:rPr lang="en-US" sz="3000">
                <a:solidFill>
                  <a:schemeClr val="dk2"/>
                </a:solidFill>
                <a:latin typeface="Montserrat"/>
                <a:ea typeface="Montserrat"/>
                <a:cs typeface="Montserrat"/>
                <a:sym typeface="Montserrat"/>
              </a:rPr>
              <a:t>"A </a:t>
            </a:r>
            <a:r>
              <a:rPr b="1" lang="en-US" sz="3000">
                <a:solidFill>
                  <a:schemeClr val="dk2"/>
                </a:solidFill>
                <a:latin typeface="Montserrat"/>
                <a:ea typeface="Montserrat"/>
                <a:cs typeface="Montserrat"/>
                <a:sym typeface="Montserrat"/>
              </a:rPr>
              <a:t>forgetting event</a:t>
            </a:r>
            <a:r>
              <a:rPr lang="en-US" sz="3000">
                <a:solidFill>
                  <a:schemeClr val="dk2"/>
                </a:solidFill>
                <a:latin typeface="Montserrat"/>
                <a:ea typeface="Montserrat"/>
                <a:cs typeface="Montserrat"/>
                <a:sym typeface="Montserrat"/>
              </a:rPr>
              <a:t> happens when the neural network makes a misclassification (of a sample) at time </a:t>
            </a:r>
            <a:r>
              <a:rPr i="1" lang="en-US" sz="3000">
                <a:solidFill>
                  <a:schemeClr val="dk2"/>
                </a:solidFill>
                <a:latin typeface="Montserrat"/>
                <a:ea typeface="Montserrat"/>
                <a:cs typeface="Montserrat"/>
                <a:sym typeface="Montserrat"/>
              </a:rPr>
              <a:t>t+1</a:t>
            </a:r>
            <a:r>
              <a:rPr lang="en-US" sz="3000">
                <a:solidFill>
                  <a:schemeClr val="dk2"/>
                </a:solidFill>
                <a:latin typeface="Montserrat"/>
                <a:ea typeface="Montserrat"/>
                <a:cs typeface="Montserrat"/>
                <a:sym typeface="Montserrat"/>
              </a:rPr>
              <a:t>, having already made an accurate classification at time </a:t>
            </a:r>
            <a:r>
              <a:rPr i="1" lang="en-US" sz="3000">
                <a:solidFill>
                  <a:schemeClr val="dk2"/>
                </a:solidFill>
                <a:latin typeface="Montserrat"/>
                <a:ea typeface="Montserrat"/>
                <a:cs typeface="Montserrat"/>
                <a:sym typeface="Montserrat"/>
              </a:rPr>
              <a:t>t</a:t>
            </a:r>
            <a:r>
              <a:rPr lang="en-US" sz="3000">
                <a:solidFill>
                  <a:schemeClr val="dk2"/>
                </a:solidFill>
                <a:latin typeface="Montserrat"/>
                <a:ea typeface="Montserrat"/>
                <a:cs typeface="Montserrat"/>
                <a:sym typeface="Montserrat"/>
              </a:rPr>
              <a:t>, </a:t>
            </a:r>
            <a:endParaRPr sz="3000">
              <a:solidFill>
                <a:schemeClr val="dk2"/>
              </a:solidFill>
              <a:latin typeface="Montserrat"/>
              <a:ea typeface="Montserrat"/>
              <a:cs typeface="Montserrat"/>
              <a:sym typeface="Montserrat"/>
            </a:endParaRPr>
          </a:p>
          <a:p>
            <a:pPr indent="-419100" lvl="0" marL="457200" rtl="0" algn="just">
              <a:lnSpc>
                <a:spcPct val="150000"/>
              </a:lnSpc>
              <a:spcBef>
                <a:spcPts val="0"/>
              </a:spcBef>
              <a:spcAft>
                <a:spcPts val="0"/>
              </a:spcAft>
              <a:buSzPts val="3000"/>
              <a:buFont typeface="Montserrat"/>
              <a:buChar char="-"/>
            </a:pPr>
            <a:r>
              <a:rPr lang="en-US" sz="3000">
                <a:solidFill>
                  <a:schemeClr val="dk2"/>
                </a:solidFill>
                <a:latin typeface="Montserrat"/>
                <a:ea typeface="Montserrat"/>
                <a:cs typeface="Montserrat"/>
                <a:sym typeface="Montserrat"/>
              </a:rPr>
              <a:t>"...find that </a:t>
            </a:r>
            <a:r>
              <a:rPr b="1" lang="en-US" sz="3000">
                <a:solidFill>
                  <a:schemeClr val="dk2"/>
                </a:solidFill>
                <a:latin typeface="Montserrat"/>
                <a:ea typeface="Montserrat"/>
                <a:cs typeface="Montserrat"/>
                <a:sym typeface="Montserrat"/>
              </a:rPr>
              <a:t>91.7% of MNIST, comprise of unforgettable examples</a:t>
            </a:r>
            <a:r>
              <a:rPr lang="en-US" sz="3000">
                <a:solidFill>
                  <a:schemeClr val="dk2"/>
                </a:solidFill>
                <a:latin typeface="Montserrat"/>
                <a:ea typeface="Montserrat"/>
                <a:cs typeface="Montserrat"/>
                <a:sym typeface="Montserrat"/>
              </a:rPr>
              <a:t>."</a:t>
            </a:r>
            <a:endParaRPr sz="3000">
              <a:solidFill>
                <a:schemeClr val="dk2"/>
              </a:solidFill>
              <a:latin typeface="Montserrat"/>
              <a:ea typeface="Montserrat"/>
              <a:cs typeface="Montserrat"/>
              <a:sym typeface="Montserrat"/>
            </a:endParaRPr>
          </a:p>
          <a:p>
            <a:pPr indent="-419100" lvl="0" marL="457200" rtl="0" algn="just">
              <a:lnSpc>
                <a:spcPct val="150000"/>
              </a:lnSpc>
              <a:spcBef>
                <a:spcPts val="0"/>
              </a:spcBef>
              <a:spcAft>
                <a:spcPts val="0"/>
              </a:spcAft>
              <a:buSzPts val="3000"/>
              <a:buFont typeface="Montserrat"/>
              <a:buChar char="-"/>
            </a:pPr>
            <a:r>
              <a:rPr lang="en-US" sz="3000">
                <a:solidFill>
                  <a:schemeClr val="dk2"/>
                </a:solidFill>
                <a:latin typeface="Montserrat"/>
                <a:ea typeface="Montserrat"/>
                <a:cs typeface="Montserrat"/>
                <a:sym typeface="Montserrat"/>
              </a:rPr>
              <a:t>"</a:t>
            </a:r>
            <a:r>
              <a:rPr b="1" lang="en-US" sz="3000">
                <a:solidFill>
                  <a:schemeClr val="dk2"/>
                </a:solidFill>
                <a:latin typeface="Montserrat"/>
                <a:ea typeface="Montserrat"/>
                <a:cs typeface="Montserrat"/>
                <a:sym typeface="Montserrat"/>
              </a:rPr>
              <a:t>Unforgettable examples, ... encode mostly redundant information …</a:t>
            </a:r>
            <a:r>
              <a:rPr lang="en-US" sz="3000">
                <a:solidFill>
                  <a:schemeClr val="dk2"/>
                </a:solidFill>
                <a:latin typeface="Montserrat"/>
                <a:ea typeface="Montserrat"/>
                <a:cs typeface="Montserrat"/>
                <a:sym typeface="Montserrat"/>
              </a:rPr>
              <a:t> removing the most unforgettable examples.</a:t>
            </a:r>
            <a:endParaRPr sz="3000">
              <a:solidFill>
                <a:schemeClr val="dk2"/>
              </a:solidFill>
              <a:latin typeface="Montserrat"/>
              <a:ea typeface="Montserrat"/>
              <a:cs typeface="Montserrat"/>
              <a:sym typeface="Montserrat"/>
            </a:endParaRPr>
          </a:p>
          <a:p>
            <a:pPr indent="-419100" lvl="0" marL="457200" rtl="0" algn="just">
              <a:lnSpc>
                <a:spcPct val="150000"/>
              </a:lnSpc>
              <a:spcBef>
                <a:spcPts val="0"/>
              </a:spcBef>
              <a:spcAft>
                <a:spcPts val="0"/>
              </a:spcAft>
              <a:buSzPts val="3000"/>
              <a:buFont typeface="Montserrat"/>
              <a:buChar char="-"/>
            </a:pPr>
            <a:r>
              <a:rPr b="1" lang="en-US" sz="3000">
                <a:solidFill>
                  <a:schemeClr val="dk2"/>
                </a:solidFill>
                <a:latin typeface="Montserrat"/>
                <a:ea typeface="Montserrat"/>
                <a:cs typeface="Montserrat"/>
                <a:sym typeface="Montserrat"/>
              </a:rPr>
              <a:t>On CIFAR-10, 30% of the dataset can be removed without affecting test accuracy"</a:t>
            </a:r>
            <a:endParaRPr b="1" sz="3000">
              <a:solidFill>
                <a:schemeClr val="dk2"/>
              </a:solidFill>
              <a:latin typeface="Montserrat"/>
              <a:ea typeface="Montserrat"/>
              <a:cs typeface="Montserrat"/>
              <a:sym typeface="Montserrat"/>
            </a:endParaRPr>
          </a:p>
          <a:p>
            <a:pPr indent="0" lvl="0" marL="1371600" rtl="0" algn="just">
              <a:lnSpc>
                <a:spcPct val="150000"/>
              </a:lnSpc>
              <a:spcBef>
                <a:spcPts val="0"/>
              </a:spcBef>
              <a:spcAft>
                <a:spcPts val="0"/>
              </a:spcAft>
              <a:buNone/>
            </a:pPr>
            <a:r>
              <a:t/>
            </a:r>
            <a:endParaRPr sz="3000">
              <a:solidFill>
                <a:schemeClr val="dk2"/>
              </a:solidFill>
              <a:latin typeface="Montserrat"/>
              <a:ea typeface="Montserrat"/>
              <a:cs typeface="Montserrat"/>
              <a:sym typeface="Montserrat"/>
            </a:endParaRPr>
          </a:p>
        </p:txBody>
      </p:sp>
      <p:pic>
        <p:nvPicPr>
          <p:cNvPr id="248" name="Google Shape;248;p24"/>
          <p:cNvPicPr preferRelativeResize="0"/>
          <p:nvPr/>
        </p:nvPicPr>
        <p:blipFill>
          <a:blip r:embed="rId5">
            <a:alphaModFix/>
          </a:blip>
          <a:stretch>
            <a:fillRect/>
          </a:stretch>
        </p:blipFill>
        <p:spPr>
          <a:xfrm>
            <a:off x="609600" y="3488500"/>
            <a:ext cx="13847799" cy="8342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5"/>
          <p:cNvSpPr txBox="1"/>
          <p:nvPr/>
        </p:nvSpPr>
        <p:spPr>
          <a:xfrm>
            <a:off x="-304800" y="1847200"/>
            <a:ext cx="249483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WHAT IF WE DON’T NEED THAT BIG MODELS AT ALL?</a:t>
            </a:r>
            <a:endParaRPr i="1"/>
          </a:p>
        </p:txBody>
      </p:sp>
      <p:sp>
        <p:nvSpPr>
          <p:cNvPr id="254" name="Google Shape;254;p25"/>
          <p:cNvSpPr txBox="1"/>
          <p:nvPr/>
        </p:nvSpPr>
        <p:spPr>
          <a:xfrm>
            <a:off x="9131077" y="1387067"/>
            <a:ext cx="62679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00"/>
              <a:buFont typeface="Arial"/>
              <a:buNone/>
            </a:pPr>
            <a:r>
              <a:rPr lang="en-US" sz="1600">
                <a:solidFill>
                  <a:schemeClr val="dk2"/>
                </a:solidFill>
                <a:latin typeface="Montserrat"/>
                <a:ea typeface="Montserrat"/>
                <a:cs typeface="Montserrat"/>
                <a:sym typeface="Montserrat"/>
              </a:rPr>
              <a:t>“ E P I L O G U E 2.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Montserrat"/>
              <a:ea typeface="Montserrat"/>
              <a:cs typeface="Montserrat"/>
              <a:sym typeface="Montserrat"/>
            </a:endParaRPr>
          </a:p>
        </p:txBody>
      </p:sp>
      <p:sp>
        <p:nvSpPr>
          <p:cNvPr id="255" name="Google Shape;255;p25"/>
          <p:cNvSpPr txBox="1"/>
          <p:nvPr/>
        </p:nvSpPr>
        <p:spPr>
          <a:xfrm>
            <a:off x="6211650" y="11932075"/>
            <a:ext cx="121668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2"/>
                </a:solidFill>
                <a:latin typeface="Montserrat"/>
                <a:ea typeface="Montserrat"/>
                <a:cs typeface="Montserrat"/>
                <a:sym typeface="Montserrat"/>
              </a:rPr>
              <a:t>s o u r c e :</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3"/>
              </a:rPr>
              <a:t>‘The Lottery Ticket Hypothesis: Finding Sparse, Trainable Neural Networks’</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4"/>
              </a:rPr>
              <a:t>‘Deconstructing Lottery Tickets: Zeros, Signs, and the Supermask’</a:t>
            </a:r>
            <a:endParaRPr sz="1600">
              <a:solidFill>
                <a:schemeClr val="dk2"/>
              </a:solidFill>
              <a:latin typeface="Montserrat"/>
              <a:ea typeface="Montserrat"/>
              <a:cs typeface="Montserrat"/>
              <a:sym typeface="Montserrat"/>
            </a:endParaRPr>
          </a:p>
        </p:txBody>
      </p:sp>
      <p:sp>
        <p:nvSpPr>
          <p:cNvPr id="256" name="Google Shape;256;p25"/>
          <p:cNvSpPr txBox="1"/>
          <p:nvPr/>
        </p:nvSpPr>
        <p:spPr>
          <a:xfrm>
            <a:off x="13345300" y="4380275"/>
            <a:ext cx="10761300" cy="7613100"/>
          </a:xfrm>
          <a:prstGeom prst="rect">
            <a:avLst/>
          </a:prstGeom>
          <a:noFill/>
          <a:ln>
            <a:noFill/>
          </a:ln>
        </p:spPr>
        <p:txBody>
          <a:bodyPr anchorCtr="0" anchor="t" bIns="91425" lIns="91425" spcFirstLastPara="1" rIns="91425" wrap="square" tIns="91425">
            <a:noAutofit/>
          </a:bodyPr>
          <a:lstStyle/>
          <a:p>
            <a:pPr indent="-419100" lvl="0" marL="457200" rtl="0" algn="just">
              <a:lnSpc>
                <a:spcPct val="150000"/>
              </a:lnSpc>
              <a:spcBef>
                <a:spcPts val="0"/>
              </a:spcBef>
              <a:spcAft>
                <a:spcPts val="0"/>
              </a:spcAft>
              <a:buSzPts val="3000"/>
              <a:buFont typeface="Montserrat"/>
              <a:buChar char="-"/>
            </a:pPr>
            <a:r>
              <a:rPr lang="en-US" sz="3000">
                <a:solidFill>
                  <a:schemeClr val="dk2"/>
                </a:solidFill>
                <a:latin typeface="Montserrat"/>
                <a:ea typeface="Montserrat"/>
                <a:cs typeface="Montserrat"/>
                <a:sym typeface="Montserrat"/>
              </a:rPr>
              <a:t>There are winning “lottery tickets”, that is: subnetworks with high performace </a:t>
            </a:r>
            <a:r>
              <a:rPr b="1" lang="en-US" sz="3000">
                <a:solidFill>
                  <a:schemeClr val="dk2"/>
                </a:solidFill>
                <a:latin typeface="Montserrat"/>
                <a:ea typeface="Montserrat"/>
                <a:cs typeface="Montserrat"/>
                <a:sym typeface="Montserrat"/>
              </a:rPr>
              <a:t>on initialization!</a:t>
            </a:r>
            <a:endParaRPr b="1" sz="3000">
              <a:solidFill>
                <a:schemeClr val="dk2"/>
              </a:solidFill>
              <a:latin typeface="Montserrat"/>
              <a:ea typeface="Montserrat"/>
              <a:cs typeface="Montserrat"/>
              <a:sym typeface="Montserrat"/>
            </a:endParaRPr>
          </a:p>
          <a:p>
            <a:pPr indent="-419100" lvl="0" marL="457200" rtl="0" algn="just">
              <a:lnSpc>
                <a:spcPct val="150000"/>
              </a:lnSpc>
              <a:spcBef>
                <a:spcPts val="0"/>
              </a:spcBef>
              <a:spcAft>
                <a:spcPts val="0"/>
              </a:spcAft>
              <a:buClr>
                <a:schemeClr val="dk2"/>
              </a:buClr>
              <a:buSzPts val="3000"/>
              <a:buFont typeface="Montserrat"/>
              <a:buChar char="-"/>
            </a:pPr>
            <a:r>
              <a:rPr lang="en-US" sz="3000">
                <a:solidFill>
                  <a:schemeClr val="dk2"/>
                </a:solidFill>
                <a:latin typeface="Montserrat"/>
                <a:ea typeface="Montserrat"/>
                <a:cs typeface="Montserrat"/>
                <a:sym typeface="Montserrat"/>
              </a:rPr>
              <a:t>Seems like much of the </a:t>
            </a:r>
            <a:r>
              <a:rPr b="1" lang="en-US" sz="3000">
                <a:solidFill>
                  <a:schemeClr val="dk2"/>
                </a:solidFill>
                <a:latin typeface="Montserrat"/>
                <a:ea typeface="Montserrat"/>
                <a:cs typeface="Montserrat"/>
                <a:sym typeface="Montserrat"/>
              </a:rPr>
              <a:t>performance of large networks comes from these subnetworks</a:t>
            </a:r>
            <a:endParaRPr b="1" sz="3000">
              <a:solidFill>
                <a:schemeClr val="dk2"/>
              </a:solidFill>
              <a:latin typeface="Montserrat"/>
              <a:ea typeface="Montserrat"/>
              <a:cs typeface="Montserrat"/>
              <a:sym typeface="Montserrat"/>
            </a:endParaRPr>
          </a:p>
          <a:p>
            <a:pPr indent="-419100" lvl="0" marL="457200" rtl="0" algn="just">
              <a:lnSpc>
                <a:spcPct val="150000"/>
              </a:lnSpc>
              <a:spcBef>
                <a:spcPts val="0"/>
              </a:spcBef>
              <a:spcAft>
                <a:spcPts val="0"/>
              </a:spcAft>
              <a:buClr>
                <a:schemeClr val="dk2"/>
              </a:buClr>
              <a:buSzPts val="3000"/>
              <a:buFont typeface="Montserrat"/>
              <a:buChar char="-"/>
            </a:pPr>
            <a:r>
              <a:rPr lang="en-US" sz="3000">
                <a:solidFill>
                  <a:schemeClr val="dk2"/>
                </a:solidFill>
                <a:latin typeface="Montserrat"/>
                <a:ea typeface="Montserrat"/>
                <a:cs typeface="Montserrat"/>
                <a:sym typeface="Montserrat"/>
              </a:rPr>
              <a:t>If we prune large networks, keeping these “winners”, </a:t>
            </a:r>
            <a:r>
              <a:rPr b="1" lang="en-US" sz="3000">
                <a:solidFill>
                  <a:schemeClr val="dk2"/>
                </a:solidFill>
                <a:latin typeface="Montserrat"/>
                <a:ea typeface="Montserrat"/>
                <a:cs typeface="Montserrat"/>
                <a:sym typeface="Montserrat"/>
              </a:rPr>
              <a:t>performace </a:t>
            </a:r>
            <a:r>
              <a:rPr b="1" lang="en-US" sz="3000">
                <a:solidFill>
                  <a:schemeClr val="dk2"/>
                </a:solidFill>
                <a:latin typeface="Montserrat"/>
                <a:ea typeface="Montserrat"/>
                <a:cs typeface="Montserrat"/>
                <a:sym typeface="Montserrat"/>
              </a:rPr>
              <a:t>can</a:t>
            </a:r>
            <a:r>
              <a:rPr lang="en-US" sz="3000">
                <a:solidFill>
                  <a:schemeClr val="dk2"/>
                </a:solidFill>
                <a:latin typeface="Montserrat"/>
                <a:ea typeface="Montserrat"/>
                <a:cs typeface="Montserrat"/>
                <a:sym typeface="Montserrat"/>
              </a:rPr>
              <a:t> even increase (or </a:t>
            </a:r>
            <a:r>
              <a:rPr b="1" lang="en-US" sz="3000">
                <a:solidFill>
                  <a:schemeClr val="dk2"/>
                </a:solidFill>
                <a:latin typeface="Montserrat"/>
                <a:ea typeface="Montserrat"/>
                <a:cs typeface="Montserrat"/>
                <a:sym typeface="Montserrat"/>
              </a:rPr>
              <a:t>not decrease much</a:t>
            </a:r>
            <a:r>
              <a:rPr lang="en-US" sz="3000">
                <a:solidFill>
                  <a:schemeClr val="dk2"/>
                </a:solidFill>
                <a:latin typeface="Montserrat"/>
                <a:ea typeface="Montserrat"/>
                <a:cs typeface="Montserrat"/>
                <a:sym typeface="Montserrat"/>
              </a:rPr>
              <a:t>)</a:t>
            </a:r>
            <a:endParaRPr sz="3000">
              <a:solidFill>
                <a:schemeClr val="dk2"/>
              </a:solidFill>
              <a:latin typeface="Montserrat"/>
              <a:ea typeface="Montserrat"/>
              <a:cs typeface="Montserrat"/>
              <a:sym typeface="Montserrat"/>
            </a:endParaRPr>
          </a:p>
          <a:p>
            <a:pPr indent="-419100" lvl="0" marL="457200" rtl="0" algn="just">
              <a:lnSpc>
                <a:spcPct val="150000"/>
              </a:lnSpc>
              <a:spcBef>
                <a:spcPts val="0"/>
              </a:spcBef>
              <a:spcAft>
                <a:spcPts val="0"/>
              </a:spcAft>
              <a:buClr>
                <a:schemeClr val="dk2"/>
              </a:buClr>
              <a:buSzPts val="3000"/>
              <a:buFont typeface="Montserrat"/>
              <a:buChar char="-"/>
            </a:pPr>
            <a:r>
              <a:rPr lang="en-US" sz="3000">
                <a:solidFill>
                  <a:schemeClr val="dk2"/>
                </a:solidFill>
                <a:latin typeface="Montserrat"/>
                <a:ea typeface="Montserrat"/>
                <a:cs typeface="Montserrat"/>
                <a:sym typeface="Montserrat"/>
              </a:rPr>
              <a:t>The subnets can be found by only keeping those weights that </a:t>
            </a:r>
            <a:r>
              <a:rPr b="1" lang="en-US" sz="3000">
                <a:solidFill>
                  <a:schemeClr val="dk2"/>
                </a:solidFill>
                <a:latin typeface="Montserrat"/>
                <a:ea typeface="Montserrat"/>
                <a:cs typeface="Montserrat"/>
                <a:sym typeface="Montserrat"/>
              </a:rPr>
              <a:t>move away from zero during training</a:t>
            </a:r>
            <a:endParaRPr b="1" sz="3000">
              <a:solidFill>
                <a:schemeClr val="dk2"/>
              </a:solidFill>
              <a:latin typeface="Montserrat"/>
              <a:ea typeface="Montserrat"/>
              <a:cs typeface="Montserrat"/>
              <a:sym typeface="Montserrat"/>
            </a:endParaRPr>
          </a:p>
        </p:txBody>
      </p:sp>
      <p:pic>
        <p:nvPicPr>
          <p:cNvPr id="257" name="Google Shape;257;p25"/>
          <p:cNvPicPr preferRelativeResize="0"/>
          <p:nvPr/>
        </p:nvPicPr>
        <p:blipFill>
          <a:blip r:embed="rId5">
            <a:alphaModFix/>
          </a:blip>
          <a:stretch>
            <a:fillRect/>
          </a:stretch>
        </p:blipFill>
        <p:spPr>
          <a:xfrm>
            <a:off x="152400" y="4098100"/>
            <a:ext cx="13325651" cy="69870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6"/>
          <p:cNvSpPr txBox="1"/>
          <p:nvPr/>
        </p:nvSpPr>
        <p:spPr>
          <a:xfrm>
            <a:off x="5321458" y="1390005"/>
            <a:ext cx="137637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LET’S CONTINUE!</a:t>
            </a:r>
            <a:endParaRPr/>
          </a:p>
        </p:txBody>
      </p:sp>
      <p:sp>
        <p:nvSpPr>
          <p:cNvPr id="263" name="Google Shape;263;p26"/>
          <p:cNvSpPr txBox="1"/>
          <p:nvPr/>
        </p:nvSpPr>
        <p:spPr>
          <a:xfrm>
            <a:off x="9023346" y="929867"/>
            <a:ext cx="62679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00"/>
              <a:buFont typeface="Arial"/>
              <a:buNone/>
            </a:pPr>
            <a:r>
              <a:rPr lang="en-US" sz="1600">
                <a:solidFill>
                  <a:schemeClr val="dk2"/>
                </a:solidFill>
                <a:latin typeface="Montserrat"/>
                <a:ea typeface="Montserrat"/>
                <a:cs typeface="Montserrat"/>
                <a:sym typeface="Montserrat"/>
              </a:rPr>
              <a:t>T H A N K S   F O R   T H E   A T T E N T I O N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Montserrat"/>
              <a:ea typeface="Montserrat"/>
              <a:cs typeface="Montserrat"/>
              <a:sym typeface="Montserrat"/>
            </a:endParaRPr>
          </a:p>
        </p:txBody>
      </p:sp>
      <p:sp>
        <p:nvSpPr>
          <p:cNvPr id="264" name="Google Shape;264;p26"/>
          <p:cNvSpPr txBox="1"/>
          <p:nvPr/>
        </p:nvSpPr>
        <p:spPr>
          <a:xfrm>
            <a:off x="4866221" y="2619585"/>
            <a:ext cx="14658300" cy="9234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450"/>
              <a:buFont typeface="Montserrat"/>
              <a:buNone/>
            </a:pPr>
            <a:r>
              <a:t/>
            </a:r>
            <a:endParaRPr/>
          </a:p>
        </p:txBody>
      </p:sp>
      <p:sp>
        <p:nvSpPr>
          <p:cNvPr id="265" name="Google Shape;265;p26"/>
          <p:cNvSpPr txBox="1"/>
          <p:nvPr/>
        </p:nvSpPr>
        <p:spPr>
          <a:xfrm>
            <a:off x="3759835" y="9293275"/>
            <a:ext cx="50001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800"/>
              <a:buFont typeface="Montserrat"/>
              <a:buNone/>
            </a:pPr>
            <a:r>
              <a:rPr lang="en-US" sz="3200">
                <a:solidFill>
                  <a:schemeClr val="dk2"/>
                </a:solidFill>
                <a:latin typeface="Montserrat"/>
                <a:ea typeface="Montserrat"/>
                <a:cs typeface="Montserrat"/>
                <a:sym typeface="Montserrat"/>
              </a:rPr>
              <a:t>PRESENTATION</a:t>
            </a:r>
            <a:endParaRPr/>
          </a:p>
        </p:txBody>
      </p:sp>
      <p:sp>
        <p:nvSpPr>
          <p:cNvPr id="266" name="Google Shape;266;p26"/>
          <p:cNvSpPr txBox="1"/>
          <p:nvPr/>
        </p:nvSpPr>
        <p:spPr>
          <a:xfrm>
            <a:off x="9703849" y="9293275"/>
            <a:ext cx="50001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800"/>
              <a:buFont typeface="Montserrat"/>
              <a:buNone/>
            </a:pPr>
            <a:r>
              <a:rPr lang="en-US" sz="3200">
                <a:solidFill>
                  <a:schemeClr val="dk2"/>
                </a:solidFill>
                <a:latin typeface="Montserrat"/>
                <a:ea typeface="Montserrat"/>
                <a:cs typeface="Montserrat"/>
                <a:sym typeface="Montserrat"/>
              </a:rPr>
              <a:t>COMMUNITY</a:t>
            </a:r>
            <a:endParaRPr/>
          </a:p>
        </p:txBody>
      </p:sp>
      <p:sp>
        <p:nvSpPr>
          <p:cNvPr id="267" name="Google Shape;267;p26"/>
          <p:cNvSpPr txBox="1"/>
          <p:nvPr/>
        </p:nvSpPr>
        <p:spPr>
          <a:xfrm>
            <a:off x="15752956" y="9293275"/>
            <a:ext cx="50001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800"/>
              <a:buFont typeface="Montserrat"/>
              <a:buNone/>
            </a:pPr>
            <a:r>
              <a:rPr lang="en-US" sz="3200">
                <a:solidFill>
                  <a:schemeClr val="dk2"/>
                </a:solidFill>
                <a:latin typeface="Montserrat"/>
                <a:ea typeface="Montserrat"/>
                <a:cs typeface="Montserrat"/>
                <a:sym typeface="Montserrat"/>
              </a:rPr>
              <a:t>MYSELF</a:t>
            </a:r>
            <a:endParaRPr/>
          </a:p>
        </p:txBody>
      </p:sp>
      <p:sp>
        <p:nvSpPr>
          <p:cNvPr id="268" name="Google Shape;268;p26"/>
          <p:cNvSpPr/>
          <p:nvPr/>
        </p:nvSpPr>
        <p:spPr>
          <a:xfrm>
            <a:off x="5639051" y="5643985"/>
            <a:ext cx="959400" cy="1758900"/>
          </a:xfrm>
          <a:custGeom>
            <a:rect b="b" l="l" r="r" t="t"/>
            <a:pathLst>
              <a:path extrusionOk="0" h="120000" w="12000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Clr>
                <a:srgbClr val="000000"/>
              </a:buClr>
              <a:buSzPts val="2999"/>
              <a:buFont typeface="Arial"/>
              <a:buNone/>
            </a:pPr>
            <a:r>
              <a:t/>
            </a:r>
            <a:endParaRPr b="0" i="0" sz="2999" u="none" cap="none" strike="noStrike">
              <a:solidFill>
                <a:schemeClr val="dk1"/>
              </a:solidFill>
              <a:latin typeface="Lato"/>
              <a:ea typeface="Lato"/>
              <a:cs typeface="Lato"/>
              <a:sym typeface="Lato"/>
            </a:endParaRPr>
          </a:p>
        </p:txBody>
      </p:sp>
      <p:sp>
        <p:nvSpPr>
          <p:cNvPr id="269" name="Google Shape;269;p26"/>
          <p:cNvSpPr/>
          <p:nvPr/>
        </p:nvSpPr>
        <p:spPr>
          <a:xfrm>
            <a:off x="17457842" y="5637085"/>
            <a:ext cx="1758300" cy="1759800"/>
          </a:xfrm>
          <a:custGeom>
            <a:rect b="b" l="l" r="r" t="t"/>
            <a:pathLst>
              <a:path extrusionOk="0" h="120000" w="12000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lt1"/>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Clr>
                <a:srgbClr val="000000"/>
              </a:buClr>
              <a:buSzPts val="2999"/>
              <a:buFont typeface="Arial"/>
              <a:buNone/>
            </a:pPr>
            <a:r>
              <a:t/>
            </a:r>
            <a:endParaRPr b="0" i="0" sz="2999" u="none" cap="none" strike="noStrike">
              <a:solidFill>
                <a:schemeClr val="dk1"/>
              </a:solidFill>
              <a:latin typeface="Lato"/>
              <a:ea typeface="Lato"/>
              <a:cs typeface="Lato"/>
              <a:sym typeface="Lato"/>
            </a:endParaRPr>
          </a:p>
        </p:txBody>
      </p:sp>
      <p:pic>
        <p:nvPicPr>
          <p:cNvPr id="270" name="Google Shape;270;p26"/>
          <p:cNvPicPr preferRelativeResize="0"/>
          <p:nvPr/>
        </p:nvPicPr>
        <p:blipFill>
          <a:blip r:embed="rId3">
            <a:alphaModFix/>
          </a:blip>
          <a:stretch>
            <a:fillRect/>
          </a:stretch>
        </p:blipFill>
        <p:spPr>
          <a:xfrm>
            <a:off x="9774471" y="3619114"/>
            <a:ext cx="4762500" cy="4762500"/>
          </a:xfrm>
          <a:prstGeom prst="rect">
            <a:avLst/>
          </a:prstGeom>
          <a:noFill/>
          <a:ln>
            <a:noFill/>
          </a:ln>
        </p:spPr>
      </p:pic>
      <p:pic>
        <p:nvPicPr>
          <p:cNvPr id="271" name="Google Shape;271;p26"/>
          <p:cNvPicPr preferRelativeResize="0"/>
          <p:nvPr/>
        </p:nvPicPr>
        <p:blipFill>
          <a:blip r:embed="rId4">
            <a:alphaModFix/>
          </a:blip>
          <a:stretch>
            <a:fillRect/>
          </a:stretch>
        </p:blipFill>
        <p:spPr>
          <a:xfrm>
            <a:off x="4495800" y="4544050"/>
            <a:ext cx="3583675" cy="3583675"/>
          </a:xfrm>
          <a:prstGeom prst="rect">
            <a:avLst/>
          </a:prstGeom>
          <a:noFill/>
          <a:ln>
            <a:noFill/>
          </a:ln>
        </p:spPr>
      </p:pic>
      <p:pic>
        <p:nvPicPr>
          <p:cNvPr id="272" name="Google Shape;272;p26"/>
          <p:cNvPicPr preferRelativeResize="0"/>
          <p:nvPr/>
        </p:nvPicPr>
        <p:blipFill>
          <a:blip r:embed="rId5">
            <a:alphaModFix/>
          </a:blip>
          <a:stretch>
            <a:fillRect/>
          </a:stretch>
        </p:blipFill>
        <p:spPr>
          <a:xfrm>
            <a:off x="10515600" y="10030452"/>
            <a:ext cx="3400175" cy="3400175"/>
          </a:xfrm>
          <a:prstGeom prst="rect">
            <a:avLst/>
          </a:prstGeom>
          <a:noFill/>
          <a:ln>
            <a:noFill/>
          </a:ln>
        </p:spPr>
      </p:pic>
      <p:sp>
        <p:nvSpPr>
          <p:cNvPr id="273" name="Google Shape;273;p26"/>
          <p:cNvSpPr/>
          <p:nvPr/>
        </p:nvSpPr>
        <p:spPr>
          <a:xfrm>
            <a:off x="22539850" y="530225"/>
            <a:ext cx="750300" cy="1107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26"/>
          <p:cNvPicPr preferRelativeResize="0"/>
          <p:nvPr/>
        </p:nvPicPr>
        <p:blipFill>
          <a:blip r:embed="rId6">
            <a:alphaModFix/>
          </a:blip>
          <a:stretch>
            <a:fillRect/>
          </a:stretch>
        </p:blipFill>
        <p:spPr>
          <a:xfrm>
            <a:off x="16531525" y="10097175"/>
            <a:ext cx="3400175" cy="3400175"/>
          </a:xfrm>
          <a:prstGeom prst="rect">
            <a:avLst/>
          </a:prstGeom>
          <a:noFill/>
          <a:ln>
            <a:noFill/>
          </a:ln>
        </p:spPr>
      </p:pic>
      <p:pic>
        <p:nvPicPr>
          <p:cNvPr id="275" name="Google Shape;275;p26"/>
          <p:cNvPicPr preferRelativeResize="0"/>
          <p:nvPr/>
        </p:nvPicPr>
        <p:blipFill>
          <a:blip r:embed="rId7">
            <a:alphaModFix/>
          </a:blip>
          <a:stretch>
            <a:fillRect/>
          </a:stretch>
        </p:blipFill>
        <p:spPr>
          <a:xfrm>
            <a:off x="16743038" y="4544050"/>
            <a:ext cx="2764163" cy="3685550"/>
          </a:xfrm>
          <a:prstGeom prst="rect">
            <a:avLst/>
          </a:prstGeom>
          <a:noFill/>
          <a:ln>
            <a:noFill/>
          </a:ln>
        </p:spPr>
      </p:pic>
      <p:pic>
        <p:nvPicPr>
          <p:cNvPr id="276" name="Google Shape;276;p26"/>
          <p:cNvPicPr preferRelativeResize="0"/>
          <p:nvPr/>
        </p:nvPicPr>
        <p:blipFill>
          <a:blip r:embed="rId8">
            <a:alphaModFix/>
          </a:blip>
          <a:stretch>
            <a:fillRect/>
          </a:stretch>
        </p:blipFill>
        <p:spPr>
          <a:xfrm>
            <a:off x="4790025" y="10173875"/>
            <a:ext cx="3186025" cy="3186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5"/>
          <p:cNvSpPr txBox="1"/>
          <p:nvPr/>
        </p:nvSpPr>
        <p:spPr>
          <a:xfrm>
            <a:off x="2040901" y="1847200"/>
            <a:ext cx="212193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BIG DATA IS - NOT EVERYTHING - IS BIG DATA!</a:t>
            </a:r>
            <a:endParaRPr/>
          </a:p>
        </p:txBody>
      </p:sp>
      <p:sp>
        <p:nvSpPr>
          <p:cNvPr id="67" name="Google Shape;67;p5"/>
          <p:cNvSpPr txBox="1"/>
          <p:nvPr/>
        </p:nvSpPr>
        <p:spPr>
          <a:xfrm>
            <a:off x="9054877" y="1387067"/>
            <a:ext cx="62679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00"/>
              <a:buFont typeface="Arial"/>
              <a:buNone/>
            </a:pPr>
            <a:r>
              <a:rPr lang="en-US" sz="1600">
                <a:solidFill>
                  <a:schemeClr val="dk2"/>
                </a:solidFill>
                <a:latin typeface="Montserrat"/>
                <a:ea typeface="Montserrat"/>
                <a:cs typeface="Montserrat"/>
                <a:sym typeface="Montserrat"/>
              </a:rPr>
              <a:t>“B I T  O V E R H Y P E D ?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Montserrat"/>
              <a:ea typeface="Montserrat"/>
              <a:cs typeface="Montserrat"/>
              <a:sym typeface="Montserrat"/>
            </a:endParaRPr>
          </a:p>
        </p:txBody>
      </p:sp>
      <p:sp>
        <p:nvSpPr>
          <p:cNvPr id="68" name="Google Shape;68;p5"/>
          <p:cNvSpPr txBox="1"/>
          <p:nvPr/>
        </p:nvSpPr>
        <p:spPr>
          <a:xfrm>
            <a:off x="8790000" y="11932075"/>
            <a:ext cx="77211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2"/>
                </a:solidFill>
                <a:latin typeface="Montserrat"/>
                <a:ea typeface="Montserrat"/>
                <a:cs typeface="Montserrat"/>
                <a:sym typeface="Montserrat"/>
              </a:rPr>
              <a:t>D E T A I L S:</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3"/>
              </a:rPr>
              <a:t>Google trends - Big Data topic 2008-2018</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a:solidFill>
                  <a:schemeClr val="dk2"/>
                </a:solidFill>
                <a:latin typeface="Montserrat"/>
                <a:ea typeface="Montserrat"/>
                <a:cs typeface="Montserrat"/>
                <a:sym typeface="Montserrat"/>
              </a:rPr>
              <a:t>Chris Stucchio: </a:t>
            </a:r>
            <a:r>
              <a:rPr lang="en-US" sz="1600" u="sng">
                <a:solidFill>
                  <a:schemeClr val="hlink"/>
                </a:solidFill>
                <a:latin typeface="Montserrat"/>
                <a:ea typeface="Montserrat"/>
                <a:cs typeface="Montserrat"/>
                <a:sym typeface="Montserrat"/>
                <a:hlinkClick r:id="rId4"/>
              </a:rPr>
              <a:t>“Don’t use HADOOP - Your data isn’t that big”</a:t>
            </a:r>
            <a:endParaRPr sz="1600">
              <a:solidFill>
                <a:schemeClr val="dk2"/>
              </a:solidFill>
              <a:latin typeface="Montserrat"/>
              <a:ea typeface="Montserrat"/>
              <a:cs typeface="Montserrat"/>
              <a:sym typeface="Montserrat"/>
            </a:endParaRPr>
          </a:p>
        </p:txBody>
      </p:sp>
      <p:pic>
        <p:nvPicPr>
          <p:cNvPr id="69" name="Google Shape;69;p5"/>
          <p:cNvPicPr preferRelativeResize="0"/>
          <p:nvPr/>
        </p:nvPicPr>
        <p:blipFill>
          <a:blip r:embed="rId5">
            <a:alphaModFix/>
          </a:blip>
          <a:stretch>
            <a:fillRect/>
          </a:stretch>
        </p:blipFill>
        <p:spPr>
          <a:xfrm>
            <a:off x="18287650" y="3912400"/>
            <a:ext cx="5478025" cy="6592200"/>
          </a:xfrm>
          <a:prstGeom prst="rect">
            <a:avLst/>
          </a:prstGeom>
          <a:noFill/>
          <a:ln>
            <a:noFill/>
          </a:ln>
        </p:spPr>
      </p:pic>
      <p:pic>
        <p:nvPicPr>
          <p:cNvPr id="70" name="Google Shape;70;p5"/>
          <p:cNvPicPr preferRelativeResize="0"/>
          <p:nvPr/>
        </p:nvPicPr>
        <p:blipFill>
          <a:blip r:embed="rId6">
            <a:alphaModFix/>
          </a:blip>
          <a:stretch>
            <a:fillRect/>
          </a:stretch>
        </p:blipFill>
        <p:spPr>
          <a:xfrm>
            <a:off x="228600" y="3945700"/>
            <a:ext cx="17825176" cy="63275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6"/>
          <p:cNvSpPr txBox="1"/>
          <p:nvPr/>
        </p:nvSpPr>
        <p:spPr>
          <a:xfrm>
            <a:off x="2040901" y="1847200"/>
            <a:ext cx="212193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SMALL DATASETS VIOLATE BASIC ASSUMPTIONS</a:t>
            </a:r>
            <a:endParaRPr/>
          </a:p>
        </p:txBody>
      </p:sp>
      <p:sp>
        <p:nvSpPr>
          <p:cNvPr id="76" name="Google Shape;76;p6"/>
          <p:cNvSpPr txBox="1"/>
          <p:nvPr/>
        </p:nvSpPr>
        <p:spPr>
          <a:xfrm>
            <a:off x="9054877" y="1387067"/>
            <a:ext cx="62679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00"/>
              <a:buFont typeface="Arial"/>
              <a:buNone/>
            </a:pPr>
            <a:r>
              <a:rPr lang="en-US" sz="1600">
                <a:solidFill>
                  <a:schemeClr val="dk2"/>
                </a:solidFill>
                <a:latin typeface="Montserrat"/>
                <a:ea typeface="Montserrat"/>
                <a:cs typeface="Montserrat"/>
                <a:sym typeface="Montserrat"/>
              </a:rPr>
              <a:t>‘ N O T   E N O G H   I N F O R M A T I O N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Montserrat"/>
              <a:ea typeface="Montserrat"/>
              <a:cs typeface="Montserrat"/>
              <a:sym typeface="Montserrat"/>
            </a:endParaRPr>
          </a:p>
        </p:txBody>
      </p:sp>
      <p:sp>
        <p:nvSpPr>
          <p:cNvPr id="77" name="Google Shape;77;p6"/>
          <p:cNvSpPr txBox="1"/>
          <p:nvPr/>
        </p:nvSpPr>
        <p:spPr>
          <a:xfrm>
            <a:off x="6211650" y="11932075"/>
            <a:ext cx="121668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2"/>
                </a:solidFill>
                <a:latin typeface="Montserrat"/>
                <a:ea typeface="Montserrat"/>
                <a:cs typeface="Montserrat"/>
                <a:sym typeface="Montserrat"/>
              </a:rPr>
              <a:t>s o u r c e :</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3"/>
              </a:rPr>
              <a:t>‘Handling a Small Dataset Problem in Prediction Model by employ Artificial Data Generation Approach: A Review’</a:t>
            </a:r>
            <a:endParaRPr sz="1600">
              <a:solidFill>
                <a:schemeClr val="dk2"/>
              </a:solidFill>
              <a:latin typeface="Montserrat"/>
              <a:ea typeface="Montserrat"/>
              <a:cs typeface="Montserrat"/>
              <a:sym typeface="Montserrat"/>
            </a:endParaRPr>
          </a:p>
        </p:txBody>
      </p:sp>
      <p:pic>
        <p:nvPicPr>
          <p:cNvPr id="78" name="Google Shape;78;p6"/>
          <p:cNvPicPr preferRelativeResize="0"/>
          <p:nvPr/>
        </p:nvPicPr>
        <p:blipFill>
          <a:blip r:embed="rId4">
            <a:alphaModFix/>
          </a:blip>
          <a:stretch>
            <a:fillRect/>
          </a:stretch>
        </p:blipFill>
        <p:spPr>
          <a:xfrm>
            <a:off x="2819400" y="3564700"/>
            <a:ext cx="18942828" cy="73343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7"/>
          <p:cNvSpPr txBox="1"/>
          <p:nvPr/>
        </p:nvSpPr>
        <p:spPr>
          <a:xfrm>
            <a:off x="1516825" y="1847200"/>
            <a:ext cx="217434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CASE I. - WE DON’T HAVE ENOUGH OF </a:t>
            </a:r>
            <a:r>
              <a:rPr i="1" lang="en-US" sz="6600">
                <a:solidFill>
                  <a:schemeClr val="dk2"/>
                </a:solidFill>
                <a:latin typeface="Montserrat"/>
                <a:ea typeface="Montserrat"/>
                <a:cs typeface="Montserrat"/>
                <a:sym typeface="Montserrat"/>
              </a:rPr>
              <a:t>ONE</a:t>
            </a:r>
            <a:r>
              <a:rPr lang="en-US" sz="6600">
                <a:solidFill>
                  <a:schemeClr val="dk2"/>
                </a:solidFill>
                <a:latin typeface="Montserrat"/>
                <a:ea typeface="Montserrat"/>
                <a:cs typeface="Montserrat"/>
                <a:sym typeface="Montserrat"/>
              </a:rPr>
              <a:t> THING</a:t>
            </a:r>
            <a:endParaRPr/>
          </a:p>
        </p:txBody>
      </p:sp>
      <p:sp>
        <p:nvSpPr>
          <p:cNvPr id="84" name="Google Shape;84;p7"/>
          <p:cNvSpPr txBox="1"/>
          <p:nvPr/>
        </p:nvSpPr>
        <p:spPr>
          <a:xfrm>
            <a:off x="9054877" y="1387067"/>
            <a:ext cx="62679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
              <a:buFont typeface="Arial"/>
              <a:buNone/>
            </a:pPr>
            <a:r>
              <a:rPr lang="en-US" sz="1600">
                <a:solidFill>
                  <a:schemeClr val="dk2"/>
                </a:solidFill>
                <a:latin typeface="Montserrat"/>
                <a:ea typeface="Montserrat"/>
                <a:cs typeface="Montserrat"/>
                <a:sym typeface="Montserrat"/>
              </a:rPr>
              <a:t>“ T H E   B I A S   N A M E D   C L A S S   I M B A L A N C E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Montserrat"/>
              <a:ea typeface="Montserrat"/>
              <a:cs typeface="Montserrat"/>
              <a:sym typeface="Montserrat"/>
            </a:endParaRPr>
          </a:p>
        </p:txBody>
      </p:sp>
      <p:sp>
        <p:nvSpPr>
          <p:cNvPr id="85" name="Google Shape;85;p7"/>
          <p:cNvSpPr txBox="1"/>
          <p:nvPr/>
        </p:nvSpPr>
        <p:spPr>
          <a:xfrm>
            <a:off x="6211650" y="11932075"/>
            <a:ext cx="121668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2"/>
                </a:solidFill>
                <a:latin typeface="Montserrat"/>
                <a:ea typeface="Montserrat"/>
                <a:cs typeface="Montserrat"/>
                <a:sym typeface="Montserrat"/>
              </a:rPr>
              <a:t>s o u r c e :</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3"/>
              </a:rPr>
              <a:t>“Classification in imbalanced datasets”</a:t>
            </a:r>
            <a:endParaRPr sz="1600">
              <a:solidFill>
                <a:schemeClr val="dk2"/>
              </a:solidFill>
              <a:latin typeface="Montserrat"/>
              <a:ea typeface="Montserrat"/>
              <a:cs typeface="Montserrat"/>
              <a:sym typeface="Montserrat"/>
            </a:endParaRPr>
          </a:p>
        </p:txBody>
      </p:sp>
      <p:pic>
        <p:nvPicPr>
          <p:cNvPr id="86" name="Google Shape;86;p7"/>
          <p:cNvPicPr preferRelativeResize="0"/>
          <p:nvPr/>
        </p:nvPicPr>
        <p:blipFill>
          <a:blip r:embed="rId4">
            <a:alphaModFix/>
          </a:blip>
          <a:stretch>
            <a:fillRect/>
          </a:stretch>
        </p:blipFill>
        <p:spPr>
          <a:xfrm>
            <a:off x="-962400" y="2957198"/>
            <a:ext cx="12166800" cy="9125129"/>
          </a:xfrm>
          <a:prstGeom prst="rect">
            <a:avLst/>
          </a:prstGeom>
          <a:noFill/>
          <a:ln>
            <a:noFill/>
          </a:ln>
        </p:spPr>
      </p:pic>
      <p:pic>
        <p:nvPicPr>
          <p:cNvPr id="87" name="Google Shape;87;p7"/>
          <p:cNvPicPr preferRelativeResize="0"/>
          <p:nvPr/>
        </p:nvPicPr>
        <p:blipFill>
          <a:blip r:embed="rId5">
            <a:alphaModFix/>
          </a:blip>
          <a:stretch>
            <a:fillRect/>
          </a:stretch>
        </p:blipFill>
        <p:spPr>
          <a:xfrm>
            <a:off x="10594793" y="5140138"/>
            <a:ext cx="13661256" cy="47330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8"/>
          <p:cNvPicPr preferRelativeResize="0"/>
          <p:nvPr/>
        </p:nvPicPr>
        <p:blipFill>
          <a:blip r:embed="rId3">
            <a:alphaModFix/>
          </a:blip>
          <a:stretch>
            <a:fillRect/>
          </a:stretch>
        </p:blipFill>
        <p:spPr>
          <a:xfrm>
            <a:off x="-27200" y="3109600"/>
            <a:ext cx="12166842" cy="9125125"/>
          </a:xfrm>
          <a:prstGeom prst="rect">
            <a:avLst/>
          </a:prstGeom>
          <a:noFill/>
          <a:ln>
            <a:noFill/>
          </a:ln>
        </p:spPr>
      </p:pic>
      <p:sp>
        <p:nvSpPr>
          <p:cNvPr id="93" name="Google Shape;93;p8"/>
          <p:cNvSpPr txBox="1"/>
          <p:nvPr/>
        </p:nvSpPr>
        <p:spPr>
          <a:xfrm>
            <a:off x="1516825" y="1847200"/>
            <a:ext cx="217434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SOLUTION</a:t>
            </a:r>
            <a:r>
              <a:rPr lang="en-US" sz="6600">
                <a:solidFill>
                  <a:schemeClr val="dk2"/>
                </a:solidFill>
                <a:latin typeface="Montserrat"/>
                <a:ea typeface="Montserrat"/>
                <a:cs typeface="Montserrat"/>
                <a:sym typeface="Montserrat"/>
              </a:rPr>
              <a:t> 1. - “COST SENSITIVE LEARNING”</a:t>
            </a:r>
            <a:endParaRPr/>
          </a:p>
        </p:txBody>
      </p:sp>
      <p:sp>
        <p:nvSpPr>
          <p:cNvPr id="94" name="Google Shape;94;p8"/>
          <p:cNvSpPr txBox="1"/>
          <p:nvPr/>
        </p:nvSpPr>
        <p:spPr>
          <a:xfrm>
            <a:off x="9054877" y="1387067"/>
            <a:ext cx="62679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
              <a:buFont typeface="Arial"/>
              <a:buNone/>
            </a:pPr>
            <a:r>
              <a:rPr lang="en-US" sz="1600">
                <a:solidFill>
                  <a:schemeClr val="dk2"/>
                </a:solidFill>
                <a:latin typeface="Montserrat"/>
                <a:ea typeface="Montserrat"/>
                <a:cs typeface="Montserrat"/>
                <a:sym typeface="Montserrat"/>
              </a:rPr>
              <a:t>“ D A T A   I S   N O T   C R E A T E D   E Q U A L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Montserrat"/>
              <a:ea typeface="Montserrat"/>
              <a:cs typeface="Montserrat"/>
              <a:sym typeface="Montserrat"/>
            </a:endParaRPr>
          </a:p>
        </p:txBody>
      </p:sp>
      <p:sp>
        <p:nvSpPr>
          <p:cNvPr id="95" name="Google Shape;95;p8"/>
          <p:cNvSpPr txBox="1"/>
          <p:nvPr/>
        </p:nvSpPr>
        <p:spPr>
          <a:xfrm>
            <a:off x="6211650" y="12160675"/>
            <a:ext cx="121668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2"/>
                </a:solidFill>
                <a:latin typeface="Montserrat"/>
                <a:ea typeface="Montserrat"/>
                <a:cs typeface="Montserrat"/>
                <a:sym typeface="Montserrat"/>
              </a:rPr>
              <a:t>s o u r c e :</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4"/>
              </a:rPr>
              <a:t>“Cost sensitive learning and the class imbalance problem”</a:t>
            </a:r>
            <a:endParaRPr sz="1600">
              <a:solidFill>
                <a:schemeClr val="dk2"/>
              </a:solidFill>
              <a:latin typeface="Montserrat"/>
              <a:ea typeface="Montserrat"/>
              <a:cs typeface="Montserrat"/>
              <a:sym typeface="Montserrat"/>
            </a:endParaRPr>
          </a:p>
        </p:txBody>
      </p:sp>
      <p:pic>
        <p:nvPicPr>
          <p:cNvPr id="96" name="Google Shape;96;p8"/>
          <p:cNvPicPr preferRelativeResize="0"/>
          <p:nvPr/>
        </p:nvPicPr>
        <p:blipFill>
          <a:blip r:embed="rId5">
            <a:alphaModFix/>
          </a:blip>
          <a:stretch>
            <a:fillRect/>
          </a:stretch>
        </p:blipFill>
        <p:spPr>
          <a:xfrm>
            <a:off x="12427250" y="4373675"/>
            <a:ext cx="11681548" cy="4185001"/>
          </a:xfrm>
          <a:prstGeom prst="rect">
            <a:avLst/>
          </a:prstGeom>
          <a:noFill/>
          <a:ln>
            <a:noFill/>
          </a:ln>
        </p:spPr>
      </p:pic>
      <p:cxnSp>
        <p:nvCxnSpPr>
          <p:cNvPr id="97" name="Google Shape;97;p8"/>
          <p:cNvCxnSpPr/>
          <p:nvPr/>
        </p:nvCxnSpPr>
        <p:spPr>
          <a:xfrm>
            <a:off x="12607325" y="4550875"/>
            <a:ext cx="3769500" cy="1235400"/>
          </a:xfrm>
          <a:prstGeom prst="straightConnector1">
            <a:avLst/>
          </a:prstGeom>
          <a:noFill/>
          <a:ln cap="flat" cmpd="sng" w="9525">
            <a:solidFill>
              <a:schemeClr val="dk2"/>
            </a:solidFill>
            <a:prstDash val="solid"/>
            <a:round/>
            <a:headEnd len="med" w="med" type="none"/>
            <a:tailEnd len="med" w="med" type="none"/>
          </a:ln>
        </p:spPr>
      </p:cxnSp>
      <p:sp>
        <p:nvSpPr>
          <p:cNvPr id="98" name="Google Shape;98;p8"/>
          <p:cNvSpPr txBox="1"/>
          <p:nvPr/>
        </p:nvSpPr>
        <p:spPr>
          <a:xfrm>
            <a:off x="14505975" y="4544025"/>
            <a:ext cx="2724300" cy="7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Montserrat"/>
                <a:ea typeface="Montserrat"/>
                <a:cs typeface="Montserrat"/>
                <a:sym typeface="Montserrat"/>
              </a:rPr>
              <a:t>Predicted</a:t>
            </a:r>
            <a:endParaRPr b="1" sz="2400">
              <a:latin typeface="Montserrat"/>
              <a:ea typeface="Montserrat"/>
              <a:cs typeface="Montserrat"/>
              <a:sym typeface="Montserrat"/>
            </a:endParaRPr>
          </a:p>
        </p:txBody>
      </p:sp>
      <p:sp>
        <p:nvSpPr>
          <p:cNvPr id="99" name="Google Shape;99;p8"/>
          <p:cNvSpPr txBox="1"/>
          <p:nvPr/>
        </p:nvSpPr>
        <p:spPr>
          <a:xfrm>
            <a:off x="12753375" y="5229825"/>
            <a:ext cx="2724300" cy="7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Montserrat"/>
                <a:ea typeface="Montserrat"/>
                <a:cs typeface="Montserrat"/>
                <a:sym typeface="Montserrat"/>
              </a:rPr>
              <a:t>Actual</a:t>
            </a:r>
            <a:endParaRPr b="1" sz="2400">
              <a:latin typeface="Montserrat"/>
              <a:ea typeface="Montserrat"/>
              <a:cs typeface="Montserrat"/>
              <a:sym typeface="Montserrat"/>
            </a:endParaRPr>
          </a:p>
        </p:txBody>
      </p:sp>
      <p:sp>
        <p:nvSpPr>
          <p:cNvPr id="100" name="Google Shape;100;p8"/>
          <p:cNvSpPr/>
          <p:nvPr/>
        </p:nvSpPr>
        <p:spPr>
          <a:xfrm>
            <a:off x="21567225" y="7228500"/>
            <a:ext cx="945900" cy="914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txBox="1"/>
          <p:nvPr/>
        </p:nvSpPr>
        <p:spPr>
          <a:xfrm>
            <a:off x="12643950" y="9007375"/>
            <a:ext cx="11288100" cy="1765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US" sz="3000">
                <a:latin typeface="Montserrat"/>
                <a:ea typeface="Montserrat"/>
                <a:cs typeface="Montserrat"/>
                <a:sym typeface="Montserrat"/>
              </a:rPr>
              <a:t>We can try to </a:t>
            </a:r>
            <a:r>
              <a:rPr b="1" lang="en-US" sz="3000">
                <a:latin typeface="Montserrat"/>
                <a:ea typeface="Montserrat"/>
                <a:cs typeface="Montserrat"/>
                <a:sym typeface="Montserrat"/>
              </a:rPr>
              <a:t>modify our objective</a:t>
            </a:r>
            <a:r>
              <a:rPr lang="en-US" sz="3000">
                <a:latin typeface="Montserrat"/>
                <a:ea typeface="Montserrat"/>
                <a:cs typeface="Montserrat"/>
                <a:sym typeface="Montserrat"/>
              </a:rPr>
              <a:t> / cost calculation to accomodate the fact, that making an errőr on the minority class is a “more serious issue”.</a:t>
            </a:r>
            <a:endParaRPr sz="30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9"/>
          <p:cNvPicPr preferRelativeResize="0"/>
          <p:nvPr/>
        </p:nvPicPr>
        <p:blipFill>
          <a:blip r:embed="rId3">
            <a:alphaModFix/>
          </a:blip>
          <a:stretch>
            <a:fillRect/>
          </a:stretch>
        </p:blipFill>
        <p:spPr>
          <a:xfrm>
            <a:off x="2362200" y="2417225"/>
            <a:ext cx="9479175" cy="9983200"/>
          </a:xfrm>
          <a:prstGeom prst="rect">
            <a:avLst/>
          </a:prstGeom>
          <a:noFill/>
          <a:ln>
            <a:noFill/>
          </a:ln>
        </p:spPr>
      </p:pic>
      <p:sp>
        <p:nvSpPr>
          <p:cNvPr id="107" name="Google Shape;107;p9"/>
          <p:cNvSpPr txBox="1"/>
          <p:nvPr/>
        </p:nvSpPr>
        <p:spPr>
          <a:xfrm>
            <a:off x="1516825" y="1847200"/>
            <a:ext cx="217434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SOLUTION 2. - “SAMPLING”</a:t>
            </a:r>
            <a:endParaRPr/>
          </a:p>
        </p:txBody>
      </p:sp>
      <p:sp>
        <p:nvSpPr>
          <p:cNvPr id="108" name="Google Shape;108;p9"/>
          <p:cNvSpPr txBox="1"/>
          <p:nvPr/>
        </p:nvSpPr>
        <p:spPr>
          <a:xfrm>
            <a:off x="9435877" y="1387067"/>
            <a:ext cx="62679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
              <a:buFont typeface="Arial"/>
              <a:buNone/>
            </a:pPr>
            <a:r>
              <a:rPr lang="en-US" sz="1600">
                <a:solidFill>
                  <a:schemeClr val="dk2"/>
                </a:solidFill>
                <a:latin typeface="Montserrat"/>
                <a:ea typeface="Montserrat"/>
                <a:cs typeface="Montserrat"/>
                <a:sym typeface="Montserrat"/>
              </a:rPr>
              <a:t>“ B I A S E D   C O I N S   F O R   T H E   W I N !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Montserrat"/>
              <a:ea typeface="Montserrat"/>
              <a:cs typeface="Montserrat"/>
              <a:sym typeface="Montserrat"/>
            </a:endParaRPr>
          </a:p>
        </p:txBody>
      </p:sp>
      <p:sp>
        <p:nvSpPr>
          <p:cNvPr id="109" name="Google Shape;109;p9"/>
          <p:cNvSpPr txBox="1"/>
          <p:nvPr/>
        </p:nvSpPr>
        <p:spPr>
          <a:xfrm>
            <a:off x="6211650" y="12541675"/>
            <a:ext cx="121668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2"/>
                </a:solidFill>
                <a:latin typeface="Montserrat"/>
                <a:ea typeface="Montserrat"/>
                <a:cs typeface="Montserrat"/>
                <a:sym typeface="Montserrat"/>
              </a:rPr>
              <a:t>s o u r c e :</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4"/>
              </a:rPr>
              <a:t>Undersampling and oversampling questions</a:t>
            </a:r>
            <a:endParaRPr sz="1600">
              <a:solidFill>
                <a:schemeClr val="dk2"/>
              </a:solidFill>
              <a:latin typeface="Montserrat"/>
              <a:ea typeface="Montserrat"/>
              <a:cs typeface="Montserrat"/>
              <a:sym typeface="Montserrat"/>
            </a:endParaRPr>
          </a:p>
        </p:txBody>
      </p:sp>
      <p:sp>
        <p:nvSpPr>
          <p:cNvPr id="110" name="Google Shape;110;p9"/>
          <p:cNvSpPr txBox="1"/>
          <p:nvPr/>
        </p:nvSpPr>
        <p:spPr>
          <a:xfrm>
            <a:off x="12643950" y="4054375"/>
            <a:ext cx="11288100" cy="1765800"/>
          </a:xfrm>
          <a:prstGeom prst="rect">
            <a:avLst/>
          </a:prstGeom>
          <a:noFill/>
          <a:ln>
            <a:noFill/>
          </a:ln>
        </p:spPr>
        <p:txBody>
          <a:bodyPr anchorCtr="0" anchor="t" bIns="91425" lIns="91425" spcFirstLastPara="1" rIns="91425" wrap="square" tIns="91425">
            <a:noAutofit/>
          </a:bodyPr>
          <a:lstStyle/>
          <a:p>
            <a:pPr indent="-419100" lvl="0" marL="457200" rtl="0" algn="just">
              <a:lnSpc>
                <a:spcPct val="150000"/>
              </a:lnSpc>
              <a:spcBef>
                <a:spcPts val="0"/>
              </a:spcBef>
              <a:spcAft>
                <a:spcPts val="0"/>
              </a:spcAft>
              <a:buSzPts val="3000"/>
              <a:buFont typeface="Montserrat"/>
              <a:buChar char="-"/>
            </a:pPr>
            <a:r>
              <a:rPr b="1" lang="en-US" sz="3000">
                <a:latin typeface="Montserrat"/>
                <a:ea typeface="Montserrat"/>
                <a:cs typeface="Montserrat"/>
                <a:sym typeface="Montserrat"/>
              </a:rPr>
              <a:t>Oversampling</a:t>
            </a:r>
            <a:r>
              <a:rPr lang="en-US" sz="3000">
                <a:latin typeface="Montserrat"/>
                <a:ea typeface="Montserrat"/>
                <a:cs typeface="Montserrat"/>
                <a:sym typeface="Montserrat"/>
              </a:rPr>
              <a:t>:</a:t>
            </a:r>
            <a:endParaRPr sz="3000">
              <a:latin typeface="Montserrat"/>
              <a:ea typeface="Montserrat"/>
              <a:cs typeface="Montserrat"/>
              <a:sym typeface="Montserrat"/>
            </a:endParaRPr>
          </a:p>
          <a:p>
            <a:pPr indent="0" lvl="0" marL="457200" rtl="0" algn="just">
              <a:lnSpc>
                <a:spcPct val="150000"/>
              </a:lnSpc>
              <a:spcBef>
                <a:spcPts val="0"/>
              </a:spcBef>
              <a:spcAft>
                <a:spcPts val="0"/>
              </a:spcAft>
              <a:buNone/>
            </a:pPr>
            <a:r>
              <a:t/>
            </a:r>
            <a:endParaRPr sz="3000">
              <a:latin typeface="Montserrat"/>
              <a:ea typeface="Montserrat"/>
              <a:cs typeface="Montserrat"/>
              <a:sym typeface="Montserrat"/>
            </a:endParaRPr>
          </a:p>
          <a:p>
            <a:pPr indent="-419100" lvl="1" marL="914400" rtl="0" algn="just">
              <a:lnSpc>
                <a:spcPct val="150000"/>
              </a:lnSpc>
              <a:spcBef>
                <a:spcPts val="0"/>
              </a:spcBef>
              <a:spcAft>
                <a:spcPts val="0"/>
              </a:spcAft>
              <a:buSzPts val="3000"/>
              <a:buFont typeface="Montserrat"/>
              <a:buChar char="-"/>
            </a:pPr>
            <a:r>
              <a:rPr lang="en-US" sz="3000">
                <a:latin typeface="Montserrat"/>
                <a:ea typeface="Montserrat"/>
                <a:cs typeface="Montserrat"/>
                <a:sym typeface="Montserrat"/>
              </a:rPr>
              <a:t>Repeatedly use some of the minority class datapoints</a:t>
            </a:r>
            <a:endParaRPr sz="3000">
              <a:latin typeface="Montserrat"/>
              <a:ea typeface="Montserrat"/>
              <a:cs typeface="Montserrat"/>
              <a:sym typeface="Montserrat"/>
            </a:endParaRPr>
          </a:p>
          <a:p>
            <a:pPr indent="-419100" lvl="1" marL="914400" rtl="0" algn="just">
              <a:lnSpc>
                <a:spcPct val="150000"/>
              </a:lnSpc>
              <a:spcBef>
                <a:spcPts val="0"/>
              </a:spcBef>
              <a:spcAft>
                <a:spcPts val="0"/>
              </a:spcAft>
              <a:buSzPts val="3000"/>
              <a:buFont typeface="Montserrat"/>
              <a:buChar char="-"/>
            </a:pPr>
            <a:r>
              <a:rPr lang="en-US" sz="3000">
                <a:latin typeface="Montserrat"/>
                <a:ea typeface="Montserrat"/>
                <a:cs typeface="Montserrat"/>
                <a:sym typeface="Montserrat"/>
              </a:rPr>
              <a:t>Good question is: Which ones?</a:t>
            </a:r>
            <a:endParaRPr sz="3000">
              <a:latin typeface="Montserrat"/>
              <a:ea typeface="Montserrat"/>
              <a:cs typeface="Montserrat"/>
              <a:sym typeface="Montserrat"/>
            </a:endParaRPr>
          </a:p>
          <a:p>
            <a:pPr indent="-419100" lvl="2" marL="1371600" rtl="0" algn="just">
              <a:lnSpc>
                <a:spcPct val="150000"/>
              </a:lnSpc>
              <a:spcBef>
                <a:spcPts val="0"/>
              </a:spcBef>
              <a:spcAft>
                <a:spcPts val="0"/>
              </a:spcAft>
              <a:buSzPts val="3000"/>
              <a:buFont typeface="Montserrat"/>
              <a:buChar char="-"/>
            </a:pPr>
            <a:r>
              <a:rPr lang="en-US" sz="3000">
                <a:latin typeface="Montserrat"/>
                <a:ea typeface="Montserrat"/>
                <a:cs typeface="Montserrat"/>
                <a:sym typeface="Montserrat"/>
              </a:rPr>
              <a:t>Can we be more intelligent then random choice?</a:t>
            </a:r>
            <a:endParaRPr sz="3000">
              <a:latin typeface="Montserrat"/>
              <a:ea typeface="Montserrat"/>
              <a:cs typeface="Montserrat"/>
              <a:sym typeface="Montserrat"/>
            </a:endParaRPr>
          </a:p>
          <a:p>
            <a:pPr indent="0" lvl="0" marL="1371600" rtl="0" algn="just">
              <a:lnSpc>
                <a:spcPct val="150000"/>
              </a:lnSpc>
              <a:spcBef>
                <a:spcPts val="0"/>
              </a:spcBef>
              <a:spcAft>
                <a:spcPts val="0"/>
              </a:spcAft>
              <a:buNone/>
            </a:pPr>
            <a:r>
              <a:t/>
            </a:r>
            <a:endParaRPr sz="3000">
              <a:latin typeface="Montserrat"/>
              <a:ea typeface="Montserrat"/>
              <a:cs typeface="Montserrat"/>
              <a:sym typeface="Montserrat"/>
            </a:endParaRPr>
          </a:p>
          <a:p>
            <a:pPr indent="0" lvl="0" marL="1371600" rtl="0" algn="just">
              <a:lnSpc>
                <a:spcPct val="150000"/>
              </a:lnSpc>
              <a:spcBef>
                <a:spcPts val="0"/>
              </a:spcBef>
              <a:spcAft>
                <a:spcPts val="0"/>
              </a:spcAft>
              <a:buNone/>
            </a:pPr>
            <a:r>
              <a:t/>
            </a:r>
            <a:endParaRPr sz="3000">
              <a:latin typeface="Montserrat"/>
              <a:ea typeface="Montserrat"/>
              <a:cs typeface="Montserrat"/>
              <a:sym typeface="Montserrat"/>
            </a:endParaRPr>
          </a:p>
          <a:p>
            <a:pPr indent="-419100" lvl="0" marL="457200" rtl="0" algn="just">
              <a:lnSpc>
                <a:spcPct val="150000"/>
              </a:lnSpc>
              <a:spcBef>
                <a:spcPts val="0"/>
              </a:spcBef>
              <a:spcAft>
                <a:spcPts val="0"/>
              </a:spcAft>
              <a:buClr>
                <a:schemeClr val="dk2"/>
              </a:buClr>
              <a:buSzPts val="3000"/>
              <a:buFont typeface="Montserrat"/>
              <a:buChar char="-"/>
            </a:pPr>
            <a:r>
              <a:rPr b="1" lang="en-US" sz="3000">
                <a:solidFill>
                  <a:schemeClr val="dk2"/>
                </a:solidFill>
                <a:latin typeface="Montserrat"/>
                <a:ea typeface="Montserrat"/>
                <a:cs typeface="Montserrat"/>
                <a:sym typeface="Montserrat"/>
              </a:rPr>
              <a:t>Undersampling:</a:t>
            </a:r>
            <a:endParaRPr b="1" sz="3000">
              <a:solidFill>
                <a:schemeClr val="dk2"/>
              </a:solidFill>
              <a:latin typeface="Montserrat"/>
              <a:ea typeface="Montserrat"/>
              <a:cs typeface="Montserrat"/>
              <a:sym typeface="Montserrat"/>
            </a:endParaRPr>
          </a:p>
          <a:p>
            <a:pPr indent="0" lvl="0" marL="457200" rtl="0" algn="just">
              <a:lnSpc>
                <a:spcPct val="150000"/>
              </a:lnSpc>
              <a:spcBef>
                <a:spcPts val="0"/>
              </a:spcBef>
              <a:spcAft>
                <a:spcPts val="0"/>
              </a:spcAft>
              <a:buClr>
                <a:schemeClr val="dk2"/>
              </a:buClr>
              <a:buSzPts val="1100"/>
              <a:buFont typeface="Arial"/>
              <a:buNone/>
            </a:pPr>
            <a:r>
              <a:t/>
            </a:r>
            <a:endParaRPr b="1" sz="3000">
              <a:solidFill>
                <a:schemeClr val="dk2"/>
              </a:solidFill>
              <a:latin typeface="Montserrat"/>
              <a:ea typeface="Montserrat"/>
              <a:cs typeface="Montserrat"/>
              <a:sym typeface="Montserrat"/>
            </a:endParaRPr>
          </a:p>
          <a:p>
            <a:pPr indent="-419100" lvl="1" marL="914400" rtl="0" algn="just">
              <a:lnSpc>
                <a:spcPct val="150000"/>
              </a:lnSpc>
              <a:spcBef>
                <a:spcPts val="0"/>
              </a:spcBef>
              <a:spcAft>
                <a:spcPts val="0"/>
              </a:spcAft>
              <a:buClr>
                <a:schemeClr val="dk2"/>
              </a:buClr>
              <a:buSzPts val="3000"/>
              <a:buFont typeface="Montserrat"/>
              <a:buChar char="-"/>
            </a:pPr>
            <a:r>
              <a:rPr lang="en-US" sz="3000">
                <a:solidFill>
                  <a:schemeClr val="dk2"/>
                </a:solidFill>
                <a:latin typeface="Montserrat"/>
                <a:ea typeface="Montserrat"/>
                <a:cs typeface="Montserrat"/>
                <a:sym typeface="Montserrat"/>
              </a:rPr>
              <a:t>Choose only some of the majority class datapoints</a:t>
            </a:r>
            <a:endParaRPr sz="3000">
              <a:solidFill>
                <a:schemeClr val="dk2"/>
              </a:solidFill>
              <a:latin typeface="Montserrat"/>
              <a:ea typeface="Montserrat"/>
              <a:cs typeface="Montserrat"/>
              <a:sym typeface="Montserrat"/>
            </a:endParaRPr>
          </a:p>
          <a:p>
            <a:pPr indent="-419100" lvl="1" marL="914400" rtl="0" algn="just">
              <a:lnSpc>
                <a:spcPct val="150000"/>
              </a:lnSpc>
              <a:spcBef>
                <a:spcPts val="0"/>
              </a:spcBef>
              <a:spcAft>
                <a:spcPts val="0"/>
              </a:spcAft>
              <a:buClr>
                <a:schemeClr val="dk2"/>
              </a:buClr>
              <a:buSzPts val="3000"/>
              <a:buFont typeface="Montserrat"/>
              <a:buChar char="-"/>
            </a:pPr>
            <a:r>
              <a:rPr lang="en-US" sz="3000">
                <a:solidFill>
                  <a:schemeClr val="dk2"/>
                </a:solidFill>
                <a:latin typeface="Montserrat"/>
                <a:ea typeface="Montserrat"/>
                <a:cs typeface="Montserrat"/>
                <a:sym typeface="Montserrat"/>
              </a:rPr>
              <a:t>Reduces the overall dataset, </a:t>
            </a:r>
            <a:r>
              <a:rPr b="1" lang="en-US" sz="3000">
                <a:solidFill>
                  <a:schemeClr val="dk2"/>
                </a:solidFill>
                <a:latin typeface="Montserrat"/>
                <a:ea typeface="Montserrat"/>
                <a:cs typeface="Montserrat"/>
                <a:sym typeface="Montserrat"/>
              </a:rPr>
              <a:t>not recommended</a:t>
            </a:r>
            <a:endParaRPr sz="30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0"/>
          <p:cNvPicPr preferRelativeResize="0"/>
          <p:nvPr/>
        </p:nvPicPr>
        <p:blipFill>
          <a:blip r:embed="rId3">
            <a:alphaModFix/>
          </a:blip>
          <a:stretch>
            <a:fillRect/>
          </a:stretch>
        </p:blipFill>
        <p:spPr>
          <a:xfrm>
            <a:off x="1752600" y="3336100"/>
            <a:ext cx="9012250" cy="10316376"/>
          </a:xfrm>
          <a:prstGeom prst="rect">
            <a:avLst/>
          </a:prstGeom>
          <a:noFill/>
          <a:ln>
            <a:noFill/>
          </a:ln>
        </p:spPr>
      </p:pic>
      <p:sp>
        <p:nvSpPr>
          <p:cNvPr id="116" name="Google Shape;116;p10"/>
          <p:cNvSpPr txBox="1"/>
          <p:nvPr/>
        </p:nvSpPr>
        <p:spPr>
          <a:xfrm>
            <a:off x="1516825" y="1847200"/>
            <a:ext cx="217434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SOLUTION 3. - DATA SYNTHESIS</a:t>
            </a:r>
            <a:endParaRPr/>
          </a:p>
        </p:txBody>
      </p:sp>
      <p:sp>
        <p:nvSpPr>
          <p:cNvPr id="117" name="Google Shape;117;p10"/>
          <p:cNvSpPr txBox="1"/>
          <p:nvPr/>
        </p:nvSpPr>
        <p:spPr>
          <a:xfrm>
            <a:off x="9435877" y="1387067"/>
            <a:ext cx="62679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
              <a:buFont typeface="Arial"/>
              <a:buNone/>
            </a:pPr>
            <a:r>
              <a:rPr lang="en-US" sz="1600">
                <a:solidFill>
                  <a:schemeClr val="dk2"/>
                </a:solidFill>
                <a:latin typeface="Montserrat"/>
                <a:ea typeface="Montserrat"/>
                <a:cs typeface="Montserrat"/>
                <a:sym typeface="Montserrat"/>
              </a:rPr>
              <a:t>“ I F   Y O U   D O N ‘ T   H A V E   I T - C R E A T E   I T “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Montserrat"/>
              <a:ea typeface="Montserrat"/>
              <a:cs typeface="Montserrat"/>
              <a:sym typeface="Montserrat"/>
            </a:endParaRPr>
          </a:p>
        </p:txBody>
      </p:sp>
      <p:sp>
        <p:nvSpPr>
          <p:cNvPr id="118" name="Google Shape;118;p10"/>
          <p:cNvSpPr txBox="1"/>
          <p:nvPr/>
        </p:nvSpPr>
        <p:spPr>
          <a:xfrm>
            <a:off x="6211650" y="12770275"/>
            <a:ext cx="121668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2"/>
                </a:solidFill>
                <a:latin typeface="Montserrat"/>
                <a:ea typeface="Montserrat"/>
                <a:cs typeface="Montserrat"/>
                <a:sym typeface="Montserrat"/>
              </a:rPr>
              <a:t>s o u r c e :</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4"/>
              </a:rPr>
              <a:t>SMOTE and ADASYN</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5"/>
              </a:rPr>
              <a:t>“Clustering and Learning from Imbalanced Data”</a:t>
            </a:r>
            <a:endParaRPr sz="1600">
              <a:solidFill>
                <a:schemeClr val="dk2"/>
              </a:solidFill>
              <a:latin typeface="Montserrat"/>
              <a:ea typeface="Montserrat"/>
              <a:cs typeface="Montserrat"/>
              <a:sym typeface="Montserrat"/>
            </a:endParaRPr>
          </a:p>
        </p:txBody>
      </p:sp>
      <p:sp>
        <p:nvSpPr>
          <p:cNvPr id="119" name="Google Shape;119;p10"/>
          <p:cNvSpPr txBox="1"/>
          <p:nvPr/>
        </p:nvSpPr>
        <p:spPr>
          <a:xfrm>
            <a:off x="12415350" y="3520975"/>
            <a:ext cx="11288100" cy="1765800"/>
          </a:xfrm>
          <a:prstGeom prst="rect">
            <a:avLst/>
          </a:prstGeom>
          <a:noFill/>
          <a:ln>
            <a:noFill/>
          </a:ln>
        </p:spPr>
        <p:txBody>
          <a:bodyPr anchorCtr="0" anchor="t" bIns="91425" lIns="91425" spcFirstLastPara="1" rIns="91425" wrap="square" tIns="91425">
            <a:noAutofit/>
          </a:bodyPr>
          <a:lstStyle/>
          <a:p>
            <a:pPr indent="-406400" lvl="0" marL="457200" rtl="0" algn="just">
              <a:lnSpc>
                <a:spcPct val="150000"/>
              </a:lnSpc>
              <a:spcBef>
                <a:spcPts val="0"/>
              </a:spcBef>
              <a:spcAft>
                <a:spcPts val="0"/>
              </a:spcAft>
              <a:buSzPts val="2800"/>
              <a:buFont typeface="Montserrat"/>
              <a:buChar char="-"/>
            </a:pPr>
            <a:r>
              <a:rPr b="1" lang="en-US" sz="2800">
                <a:latin typeface="Montserrat"/>
                <a:ea typeface="Montserrat"/>
                <a:cs typeface="Montserrat"/>
                <a:sym typeface="Montserrat"/>
              </a:rPr>
              <a:t>Create new datapoints! (SMOTE)</a:t>
            </a:r>
            <a:endParaRPr b="1" sz="2800">
              <a:latin typeface="Montserrat"/>
              <a:ea typeface="Montserrat"/>
              <a:cs typeface="Montserrat"/>
              <a:sym typeface="Montserrat"/>
            </a:endParaRPr>
          </a:p>
          <a:p>
            <a:pPr indent="0" lvl="0" marL="914400" rtl="0" algn="just">
              <a:lnSpc>
                <a:spcPct val="150000"/>
              </a:lnSpc>
              <a:spcBef>
                <a:spcPts val="0"/>
              </a:spcBef>
              <a:spcAft>
                <a:spcPts val="0"/>
              </a:spcAft>
              <a:buNone/>
            </a:pPr>
            <a:r>
              <a:rPr lang="en-US" sz="2800">
                <a:latin typeface="Montserrat"/>
                <a:ea typeface="Montserrat"/>
                <a:cs typeface="Montserrat"/>
                <a:sym typeface="Montserrat"/>
              </a:rPr>
              <a:t>“First it finds the n-nearest neighbors in the minority class for each of the samples in the class . Then it draws a line between the the neighbors an generates random points on the lines.”</a:t>
            </a:r>
            <a:endParaRPr sz="2800">
              <a:latin typeface="Montserrat"/>
              <a:ea typeface="Montserrat"/>
              <a:cs typeface="Montserrat"/>
              <a:sym typeface="Montserrat"/>
            </a:endParaRPr>
          </a:p>
          <a:p>
            <a:pPr indent="0" lvl="0" marL="0" rtl="0" algn="just">
              <a:lnSpc>
                <a:spcPct val="150000"/>
              </a:lnSpc>
              <a:spcBef>
                <a:spcPts val="0"/>
              </a:spcBef>
              <a:spcAft>
                <a:spcPts val="0"/>
              </a:spcAft>
              <a:buNone/>
            </a:pPr>
            <a:r>
              <a:t/>
            </a:r>
            <a:endParaRPr sz="2800">
              <a:latin typeface="Montserrat"/>
              <a:ea typeface="Montserrat"/>
              <a:cs typeface="Montserrat"/>
              <a:sym typeface="Montserrat"/>
            </a:endParaRPr>
          </a:p>
          <a:p>
            <a:pPr indent="-406400" lvl="0" marL="457200" rtl="0" algn="just">
              <a:lnSpc>
                <a:spcPct val="150000"/>
              </a:lnSpc>
              <a:spcBef>
                <a:spcPts val="0"/>
              </a:spcBef>
              <a:spcAft>
                <a:spcPts val="0"/>
              </a:spcAft>
              <a:buSzPts val="2800"/>
              <a:buFont typeface="Montserrat"/>
              <a:buChar char="-"/>
            </a:pPr>
            <a:r>
              <a:rPr b="1" lang="en-US" sz="2800">
                <a:latin typeface="Montserrat"/>
                <a:ea typeface="Montserrat"/>
                <a:cs typeface="Montserrat"/>
                <a:sym typeface="Montserrat"/>
              </a:rPr>
              <a:t>...and add some noise! (ADASYN)</a:t>
            </a:r>
            <a:endParaRPr b="1" sz="2800">
              <a:latin typeface="Montserrat"/>
              <a:ea typeface="Montserrat"/>
              <a:cs typeface="Montserrat"/>
              <a:sym typeface="Montserrat"/>
            </a:endParaRPr>
          </a:p>
          <a:p>
            <a:pPr indent="0" lvl="0" marL="914400" rtl="0" algn="just">
              <a:lnSpc>
                <a:spcPct val="150000"/>
              </a:lnSpc>
              <a:spcBef>
                <a:spcPts val="0"/>
              </a:spcBef>
              <a:spcAft>
                <a:spcPts val="0"/>
              </a:spcAft>
              <a:buNone/>
            </a:pPr>
            <a:r>
              <a:rPr lang="en-US" sz="2800">
                <a:latin typeface="Montserrat"/>
                <a:ea typeface="Montserrat"/>
                <a:cs typeface="Montserrat"/>
                <a:sym typeface="Montserrat"/>
              </a:rPr>
              <a:t>“After creating those sample it adds a random small values to the points thus making it more realistic. In other words instead of all the sample being linearly correlated to the parent they have a little more variance in them i.e they are bit scattered.”</a:t>
            </a:r>
            <a:endParaRPr sz="2800">
              <a:latin typeface="Montserrat"/>
              <a:ea typeface="Montserrat"/>
              <a:cs typeface="Montserrat"/>
              <a:sym typeface="Montserrat"/>
            </a:endParaRPr>
          </a:p>
          <a:p>
            <a:pPr indent="0" lvl="0" marL="914400" rtl="0" algn="just">
              <a:lnSpc>
                <a:spcPct val="150000"/>
              </a:lnSpc>
              <a:spcBef>
                <a:spcPts val="0"/>
              </a:spcBef>
              <a:spcAft>
                <a:spcPts val="0"/>
              </a:spcAft>
              <a:buNone/>
            </a:pPr>
            <a:r>
              <a:t/>
            </a:r>
            <a:endParaRPr sz="2800">
              <a:latin typeface="Montserrat"/>
              <a:ea typeface="Montserrat"/>
              <a:cs typeface="Montserrat"/>
              <a:sym typeface="Montserrat"/>
            </a:endParaRPr>
          </a:p>
          <a:p>
            <a:pPr indent="-406400" lvl="0" marL="457200" rtl="0" algn="just">
              <a:lnSpc>
                <a:spcPct val="150000"/>
              </a:lnSpc>
              <a:spcBef>
                <a:spcPts val="0"/>
              </a:spcBef>
              <a:spcAft>
                <a:spcPts val="0"/>
              </a:spcAft>
              <a:buSzPts val="2800"/>
              <a:buFont typeface="Montserrat"/>
              <a:buChar char="-"/>
            </a:pPr>
            <a:r>
              <a:rPr b="1" lang="en-US" sz="2800">
                <a:latin typeface="Montserrat"/>
                <a:ea typeface="Montserrat"/>
                <a:cs typeface="Montserrat"/>
                <a:sym typeface="Montserrat"/>
              </a:rPr>
              <a:t>...and use clusters! (Cluster Based Oversampling)</a:t>
            </a:r>
            <a:endParaRPr b="1" sz="28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1"/>
          <p:cNvSpPr txBox="1"/>
          <p:nvPr/>
        </p:nvSpPr>
        <p:spPr>
          <a:xfrm>
            <a:off x="1516825" y="1847200"/>
            <a:ext cx="217434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650"/>
              <a:buFont typeface="Montserrat"/>
              <a:buNone/>
            </a:pPr>
            <a:r>
              <a:rPr lang="en-US" sz="6600">
                <a:solidFill>
                  <a:schemeClr val="dk2"/>
                </a:solidFill>
                <a:latin typeface="Montserrat"/>
                <a:ea typeface="Montserrat"/>
                <a:cs typeface="Montserrat"/>
                <a:sym typeface="Montserrat"/>
              </a:rPr>
              <a:t>SOLUTION 4. - RECAST PROBLEM!</a:t>
            </a:r>
            <a:endParaRPr/>
          </a:p>
        </p:txBody>
      </p:sp>
      <p:sp>
        <p:nvSpPr>
          <p:cNvPr id="125" name="Google Shape;125;p11"/>
          <p:cNvSpPr txBox="1"/>
          <p:nvPr/>
        </p:nvSpPr>
        <p:spPr>
          <a:xfrm>
            <a:off x="9435877" y="1387067"/>
            <a:ext cx="62679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
              <a:buFont typeface="Arial"/>
              <a:buNone/>
            </a:pPr>
            <a:r>
              <a:rPr lang="en-US" sz="1600">
                <a:solidFill>
                  <a:schemeClr val="dk2"/>
                </a:solidFill>
                <a:latin typeface="Montserrat"/>
                <a:ea typeface="Montserrat"/>
                <a:cs typeface="Montserrat"/>
                <a:sym typeface="Montserrat"/>
              </a:rPr>
              <a:t>“ W E L L   I F   Y O U   L O O K   I T   T H A T   W A Y “</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Montserrat"/>
              <a:ea typeface="Montserrat"/>
              <a:cs typeface="Montserrat"/>
              <a:sym typeface="Montserrat"/>
            </a:endParaRPr>
          </a:p>
        </p:txBody>
      </p:sp>
      <p:sp>
        <p:nvSpPr>
          <p:cNvPr id="126" name="Google Shape;126;p11"/>
          <p:cNvSpPr txBox="1"/>
          <p:nvPr/>
        </p:nvSpPr>
        <p:spPr>
          <a:xfrm>
            <a:off x="6211650" y="12160675"/>
            <a:ext cx="121668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2"/>
                </a:solidFill>
                <a:latin typeface="Montserrat"/>
                <a:ea typeface="Montserrat"/>
                <a:cs typeface="Montserrat"/>
                <a:sym typeface="Montserrat"/>
              </a:rPr>
              <a:t>s o u r c e :</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3"/>
              </a:rPr>
              <a:t>Classification based outlier detection techniques</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4"/>
              </a:rPr>
              <a:t>Anomaly Detection using the Multivariate Gaussian Distribution</a:t>
            </a:r>
            <a:endParaRPr sz="1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rPr lang="en-US" sz="1600" u="sng">
                <a:solidFill>
                  <a:schemeClr val="hlink"/>
                </a:solidFill>
                <a:latin typeface="Montserrat"/>
                <a:ea typeface="Montserrat"/>
                <a:cs typeface="Montserrat"/>
                <a:sym typeface="Montserrat"/>
                <a:hlinkClick r:id="rId5"/>
              </a:rPr>
              <a:t>Ritchie Ng: Anomaly detection</a:t>
            </a:r>
            <a:endParaRPr sz="1600">
              <a:solidFill>
                <a:schemeClr val="dk2"/>
              </a:solidFill>
              <a:latin typeface="Montserrat"/>
              <a:ea typeface="Montserrat"/>
              <a:cs typeface="Montserrat"/>
              <a:sym typeface="Montserrat"/>
            </a:endParaRPr>
          </a:p>
        </p:txBody>
      </p:sp>
      <p:sp>
        <p:nvSpPr>
          <p:cNvPr id="127" name="Google Shape;127;p11"/>
          <p:cNvSpPr txBox="1"/>
          <p:nvPr/>
        </p:nvSpPr>
        <p:spPr>
          <a:xfrm>
            <a:off x="12872550" y="4282975"/>
            <a:ext cx="11288100" cy="1765800"/>
          </a:xfrm>
          <a:prstGeom prst="rect">
            <a:avLst/>
          </a:prstGeom>
          <a:noFill/>
          <a:ln>
            <a:noFill/>
          </a:ln>
        </p:spPr>
        <p:txBody>
          <a:bodyPr anchorCtr="0" anchor="t" bIns="91425" lIns="91425" spcFirstLastPara="1" rIns="91425" wrap="square" tIns="91425">
            <a:noAutofit/>
          </a:bodyPr>
          <a:lstStyle/>
          <a:p>
            <a:pPr indent="-406400" lvl="0" marL="457200" rtl="0" algn="just">
              <a:lnSpc>
                <a:spcPct val="150000"/>
              </a:lnSpc>
              <a:spcBef>
                <a:spcPts val="0"/>
              </a:spcBef>
              <a:spcAft>
                <a:spcPts val="0"/>
              </a:spcAft>
              <a:buSzPts val="2800"/>
              <a:buFont typeface="Montserrat"/>
              <a:buChar char="-"/>
            </a:pPr>
            <a:r>
              <a:rPr lang="en-US" sz="2800">
                <a:latin typeface="Montserrat"/>
                <a:ea typeface="Montserrat"/>
                <a:cs typeface="Montserrat"/>
                <a:sym typeface="Montserrat"/>
              </a:rPr>
              <a:t>If the minority class points are so rare, they can be considered “exceptions”, or </a:t>
            </a:r>
            <a:r>
              <a:rPr b="1" lang="en-US" sz="2800">
                <a:latin typeface="Montserrat"/>
                <a:ea typeface="Montserrat"/>
                <a:cs typeface="Montserrat"/>
                <a:sym typeface="Montserrat"/>
              </a:rPr>
              <a:t>“anomalies”</a:t>
            </a:r>
            <a:endParaRPr b="1" sz="2800">
              <a:latin typeface="Montserrat"/>
              <a:ea typeface="Montserrat"/>
              <a:cs typeface="Montserrat"/>
              <a:sym typeface="Montserrat"/>
            </a:endParaRPr>
          </a:p>
          <a:p>
            <a:pPr indent="0" lvl="0" marL="457200" rtl="0" algn="just">
              <a:lnSpc>
                <a:spcPct val="150000"/>
              </a:lnSpc>
              <a:spcBef>
                <a:spcPts val="0"/>
              </a:spcBef>
              <a:spcAft>
                <a:spcPts val="0"/>
              </a:spcAft>
              <a:buNone/>
            </a:pPr>
            <a:r>
              <a:t/>
            </a:r>
            <a:endParaRPr sz="2800">
              <a:latin typeface="Montserrat"/>
              <a:ea typeface="Montserrat"/>
              <a:cs typeface="Montserrat"/>
              <a:sym typeface="Montserrat"/>
            </a:endParaRPr>
          </a:p>
          <a:p>
            <a:pPr indent="-406400" lvl="0" marL="457200" rtl="0" algn="just">
              <a:lnSpc>
                <a:spcPct val="150000"/>
              </a:lnSpc>
              <a:spcBef>
                <a:spcPts val="0"/>
              </a:spcBef>
              <a:spcAft>
                <a:spcPts val="0"/>
              </a:spcAft>
              <a:buSzPts val="2800"/>
              <a:buFont typeface="Montserrat"/>
              <a:buChar char="-"/>
            </a:pPr>
            <a:r>
              <a:rPr lang="en-US" sz="2800">
                <a:latin typeface="Montserrat"/>
                <a:ea typeface="Montserrat"/>
                <a:cs typeface="Montserrat"/>
                <a:sym typeface="Montserrat"/>
              </a:rPr>
              <a:t>There are tools for “one class” classification (eg.: “</a:t>
            </a:r>
            <a:r>
              <a:rPr lang="en-US" sz="2800" u="sng">
                <a:solidFill>
                  <a:schemeClr val="hlink"/>
                </a:solidFill>
                <a:latin typeface="Montserrat"/>
                <a:ea typeface="Montserrat"/>
                <a:cs typeface="Montserrat"/>
                <a:sym typeface="Montserrat"/>
                <a:hlinkClick r:id="rId6"/>
              </a:rPr>
              <a:t>One class SVM</a:t>
            </a:r>
            <a:r>
              <a:rPr lang="en-US" sz="2800">
                <a:latin typeface="Montserrat"/>
                <a:ea typeface="Montserrat"/>
                <a:cs typeface="Montserrat"/>
                <a:sym typeface="Montserrat"/>
              </a:rPr>
              <a:t>” and </a:t>
            </a:r>
            <a:r>
              <a:rPr lang="en-US" sz="2800" u="sng">
                <a:solidFill>
                  <a:schemeClr val="hlink"/>
                </a:solidFill>
                <a:latin typeface="Montserrat"/>
                <a:ea typeface="Montserrat"/>
                <a:cs typeface="Montserrat"/>
                <a:sym typeface="Montserrat"/>
                <a:hlinkClick r:id="rId7"/>
              </a:rPr>
              <a:t>“Isolation forests”</a:t>
            </a:r>
            <a:r>
              <a:rPr lang="en-US" sz="2800">
                <a:latin typeface="Montserrat"/>
                <a:ea typeface="Montserrat"/>
                <a:cs typeface="Montserrat"/>
                <a:sym typeface="Montserrat"/>
              </a:rPr>
              <a:t>)</a:t>
            </a:r>
            <a:endParaRPr sz="2800">
              <a:latin typeface="Montserrat"/>
              <a:ea typeface="Montserrat"/>
              <a:cs typeface="Montserrat"/>
              <a:sym typeface="Montserrat"/>
            </a:endParaRPr>
          </a:p>
          <a:p>
            <a:pPr indent="0" lvl="0" marL="457200" rtl="0" algn="just">
              <a:lnSpc>
                <a:spcPct val="150000"/>
              </a:lnSpc>
              <a:spcBef>
                <a:spcPts val="0"/>
              </a:spcBef>
              <a:spcAft>
                <a:spcPts val="0"/>
              </a:spcAft>
              <a:buNone/>
            </a:pPr>
            <a:r>
              <a:t/>
            </a:r>
            <a:endParaRPr sz="2800">
              <a:latin typeface="Montserrat"/>
              <a:ea typeface="Montserrat"/>
              <a:cs typeface="Montserrat"/>
              <a:sym typeface="Montserrat"/>
            </a:endParaRPr>
          </a:p>
          <a:p>
            <a:pPr indent="-406400" lvl="0" marL="457200" rtl="0" algn="just">
              <a:lnSpc>
                <a:spcPct val="150000"/>
              </a:lnSpc>
              <a:spcBef>
                <a:spcPts val="0"/>
              </a:spcBef>
              <a:spcAft>
                <a:spcPts val="0"/>
              </a:spcAft>
              <a:buSzPts val="2800"/>
              <a:buFont typeface="Montserrat"/>
              <a:buChar char="-"/>
            </a:pPr>
            <a:r>
              <a:rPr lang="en-US" sz="2800">
                <a:latin typeface="Montserrat"/>
                <a:ea typeface="Montserrat"/>
                <a:cs typeface="Montserrat"/>
                <a:sym typeface="Montserrat"/>
              </a:rPr>
              <a:t>But if we basically get a good </a:t>
            </a:r>
            <a:r>
              <a:rPr b="1" lang="en-US" sz="2800">
                <a:latin typeface="Montserrat"/>
                <a:ea typeface="Montserrat"/>
                <a:cs typeface="Montserrat"/>
                <a:sym typeface="Montserrat"/>
              </a:rPr>
              <a:t>probabilistic model</a:t>
            </a:r>
            <a:r>
              <a:rPr lang="en-US" sz="2800">
                <a:latin typeface="Montserrat"/>
                <a:ea typeface="Montserrat"/>
                <a:cs typeface="Montserrat"/>
                <a:sym typeface="Montserrat"/>
              </a:rPr>
              <a:t> of the majority class distribution, we are done.</a:t>
            </a:r>
            <a:endParaRPr sz="2800">
              <a:latin typeface="Montserrat"/>
              <a:ea typeface="Montserrat"/>
              <a:cs typeface="Montserrat"/>
              <a:sym typeface="Montserrat"/>
            </a:endParaRPr>
          </a:p>
          <a:p>
            <a:pPr indent="0" lvl="0" marL="457200" rtl="0" algn="just">
              <a:lnSpc>
                <a:spcPct val="150000"/>
              </a:lnSpc>
              <a:spcBef>
                <a:spcPts val="0"/>
              </a:spcBef>
              <a:spcAft>
                <a:spcPts val="0"/>
              </a:spcAft>
              <a:buNone/>
            </a:pPr>
            <a:r>
              <a:t/>
            </a:r>
            <a:endParaRPr sz="2800">
              <a:latin typeface="Montserrat"/>
              <a:ea typeface="Montserrat"/>
              <a:cs typeface="Montserrat"/>
              <a:sym typeface="Montserrat"/>
            </a:endParaRPr>
          </a:p>
          <a:p>
            <a:pPr indent="-406400" lvl="0" marL="457200" rtl="0" algn="just">
              <a:lnSpc>
                <a:spcPct val="150000"/>
              </a:lnSpc>
              <a:spcBef>
                <a:spcPts val="0"/>
              </a:spcBef>
              <a:spcAft>
                <a:spcPts val="0"/>
              </a:spcAft>
              <a:buSzPts val="2800"/>
              <a:buFont typeface="Montserrat"/>
              <a:buChar char="-"/>
            </a:pPr>
            <a:r>
              <a:rPr lang="en-US" sz="2800">
                <a:latin typeface="Montserrat"/>
                <a:ea typeface="Montserrat"/>
                <a:cs typeface="Montserrat"/>
                <a:sym typeface="Montserrat"/>
              </a:rPr>
              <a:t>This will lead us to </a:t>
            </a:r>
            <a:r>
              <a:rPr b="1" lang="en-US" sz="2800">
                <a:latin typeface="Montserrat"/>
                <a:ea typeface="Montserrat"/>
                <a:cs typeface="Montserrat"/>
                <a:sym typeface="Montserrat"/>
              </a:rPr>
              <a:t>“representation learning”</a:t>
            </a:r>
            <a:endParaRPr b="1" sz="2800">
              <a:latin typeface="Montserrat"/>
              <a:ea typeface="Montserrat"/>
              <a:cs typeface="Montserrat"/>
              <a:sym typeface="Montserrat"/>
            </a:endParaRPr>
          </a:p>
        </p:txBody>
      </p:sp>
      <p:pic>
        <p:nvPicPr>
          <p:cNvPr id="128" name="Google Shape;128;p11"/>
          <p:cNvPicPr preferRelativeResize="0"/>
          <p:nvPr/>
        </p:nvPicPr>
        <p:blipFill>
          <a:blip r:embed="rId8">
            <a:alphaModFix/>
          </a:blip>
          <a:stretch>
            <a:fillRect/>
          </a:stretch>
        </p:blipFill>
        <p:spPr>
          <a:xfrm>
            <a:off x="76200" y="4372375"/>
            <a:ext cx="12966199" cy="6188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Theme">
  <a:themeElements>
    <a:clrScheme name="Neue Light">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